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9" r:id="rId4"/>
    <p:sldId id="278" r:id="rId5"/>
    <p:sldId id="258" r:id="rId6"/>
    <p:sldId id="259" r:id="rId7"/>
    <p:sldId id="260" r:id="rId8"/>
    <p:sldId id="280" r:id="rId9"/>
    <p:sldId id="261" r:id="rId10"/>
    <p:sldId id="262" r:id="rId11"/>
    <p:sldId id="263" r:id="rId12"/>
    <p:sldId id="264" r:id="rId13"/>
    <p:sldId id="265" r:id="rId14"/>
    <p:sldId id="266" r:id="rId15"/>
    <p:sldId id="267" r:id="rId16"/>
    <p:sldId id="268" r:id="rId17"/>
    <p:sldId id="277" r:id="rId18"/>
    <p:sldId id="271" r:id="rId19"/>
    <p:sldId id="272" r:id="rId20"/>
    <p:sldId id="273" r:id="rId21"/>
    <p:sldId id="274" r:id="rId22"/>
    <p:sldId id="275" r:id="rId23"/>
    <p:sldId id="276" r:id="rId24"/>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6837"/>
    <a:srgbClr val="A7783F"/>
    <a:srgbClr val="CCA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CC"/>
          </a:solidFill>
        </a:fill>
      </a:tcStyle>
    </a:wholeTbl>
    <a:band2H>
      <a:tcTxStyle/>
      <a:tcStyle>
        <a:tcBdr/>
        <a:fill>
          <a:solidFill>
            <a:srgbClr val="E9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7D9"/>
          </a:solidFill>
        </a:fill>
      </a:tcStyle>
    </a:wholeTbl>
    <a:band2H>
      <a:tcTxStyle/>
      <a:tcStyle>
        <a:tcBdr/>
        <a:fill>
          <a:solidFill>
            <a:srgbClr val="E9F3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F6D0"/>
          </a:solidFill>
        </a:fill>
      </a:tcStyle>
    </a:wholeTbl>
    <a:band2H>
      <a:tcTxStyle/>
      <a:tcStyle>
        <a:tcBdr/>
        <a:fill>
          <a:solidFill>
            <a:srgbClr val="F8FA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94660"/>
  </p:normalViewPr>
  <p:slideViewPr>
    <p:cSldViewPr snapToGrid="0">
      <p:cViewPr varScale="1">
        <p:scale>
          <a:sx n="91" d="100"/>
          <a:sy n="91" d="100"/>
        </p:scale>
        <p:origin x="90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Shape 124">
            <a:extLst>
              <a:ext uri="{FF2B5EF4-FFF2-40B4-BE49-F238E27FC236}">
                <a16:creationId xmlns:a16="http://schemas.microsoft.com/office/drawing/2014/main" id="{34DD1F69-E6E5-474F-A93E-F633CC42E9DC}"/>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5" name="Shape 125">
            <a:extLst>
              <a:ext uri="{FF2B5EF4-FFF2-40B4-BE49-F238E27FC236}">
                <a16:creationId xmlns:a16="http://schemas.microsoft.com/office/drawing/2014/main" id="{251442F6-9B9D-4D90-B3F1-DFD270513C5C}"/>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a:solidFill>
          <a:schemeClr val="tx1"/>
        </a:solidFill>
        <a:latin typeface="+mj-lt"/>
        <a:ea typeface="+mj-ea"/>
        <a:cs typeface="+mj-cs"/>
        <a:sym typeface="Arial" panose="020B0604020202020204" pitchFamily="34" charset="0"/>
      </a:defRPr>
    </a:lvl1pPr>
    <a:lvl2pPr marL="742950" indent="-285750" algn="l" rtl="0" eaLnBrk="0" fontAlgn="base" hangingPunct="0">
      <a:spcBef>
        <a:spcPct val="30000"/>
      </a:spcBef>
      <a:spcAft>
        <a:spcPct val="0"/>
      </a:spcAft>
      <a:defRPr sz="1400">
        <a:solidFill>
          <a:schemeClr val="tx1"/>
        </a:solidFill>
        <a:latin typeface="+mj-lt"/>
        <a:ea typeface="+mj-ea"/>
        <a:cs typeface="+mj-cs"/>
        <a:sym typeface="Arial" panose="020B0604020202020204" pitchFamily="34" charset="0"/>
      </a:defRPr>
    </a:lvl2pPr>
    <a:lvl3pPr marL="1143000" indent="-228600" algn="l" rtl="0" eaLnBrk="0" fontAlgn="base" hangingPunct="0">
      <a:spcBef>
        <a:spcPct val="30000"/>
      </a:spcBef>
      <a:spcAft>
        <a:spcPct val="0"/>
      </a:spcAft>
      <a:defRPr sz="1400">
        <a:solidFill>
          <a:schemeClr val="tx1"/>
        </a:solidFill>
        <a:latin typeface="+mj-lt"/>
        <a:ea typeface="+mj-ea"/>
        <a:cs typeface="+mj-cs"/>
        <a:sym typeface="Arial" panose="020B0604020202020204" pitchFamily="34" charset="0"/>
      </a:defRPr>
    </a:lvl3pPr>
    <a:lvl4pPr marL="1600200" indent="-228600" algn="l" rtl="0" eaLnBrk="0" fontAlgn="base" hangingPunct="0">
      <a:spcBef>
        <a:spcPct val="30000"/>
      </a:spcBef>
      <a:spcAft>
        <a:spcPct val="0"/>
      </a:spcAft>
      <a:defRPr sz="1400">
        <a:solidFill>
          <a:schemeClr val="tx1"/>
        </a:solidFill>
        <a:latin typeface="+mj-lt"/>
        <a:ea typeface="+mj-ea"/>
        <a:cs typeface="+mj-cs"/>
        <a:sym typeface="Arial" panose="020B0604020202020204" pitchFamily="34" charset="0"/>
      </a:defRPr>
    </a:lvl4pPr>
    <a:lvl5pPr marL="2057400" indent="-228600" algn="l" rtl="0" eaLnBrk="0" fontAlgn="base" hangingPunct="0">
      <a:spcBef>
        <a:spcPct val="30000"/>
      </a:spcBef>
      <a:spcAft>
        <a:spcPct val="0"/>
      </a:spcAft>
      <a:defRPr sz="1400">
        <a:solidFill>
          <a:schemeClr val="tx1"/>
        </a:solidFill>
        <a:latin typeface="+mj-lt"/>
        <a:ea typeface="+mj-ea"/>
        <a:cs typeface="+mj-cs"/>
        <a:sym typeface="Arial" panose="020B0604020202020204" pitchFamily="34" charset="0"/>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62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507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4" name="Google Shape;10;p2">
            <a:extLst>
              <a:ext uri="{FF2B5EF4-FFF2-40B4-BE49-F238E27FC236}">
                <a16:creationId xmlns:a16="http://schemas.microsoft.com/office/drawing/2014/main" id="{91F45E5F-87BF-43DA-9326-F1D742C078D1}"/>
              </a:ext>
            </a:extLst>
          </p:cNvPr>
          <p:cNvSpPr>
            <a:spLocks/>
          </p:cNvSpPr>
          <p:nvPr/>
        </p:nvSpPr>
        <p:spPr bwMode="auto">
          <a:xfrm>
            <a:off x="2744788" y="757238"/>
            <a:ext cx="1081087" cy="1123950"/>
          </a:xfrm>
          <a:custGeom>
            <a:avLst/>
            <a:gdLst>
              <a:gd name="T0" fmla="*/ 540813 w 21600"/>
              <a:gd name="T1" fmla="*/ 562476 h 21600"/>
              <a:gd name="T2" fmla="*/ 540813 w 21600"/>
              <a:gd name="T3" fmla="*/ 562476 h 21600"/>
              <a:gd name="T4" fmla="*/ 540813 w 21600"/>
              <a:gd name="T5" fmla="*/ 562476 h 21600"/>
              <a:gd name="T6" fmla="*/ 540813 w 21600"/>
              <a:gd name="T7" fmla="*/ 56247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28575">
            <a:solidFill>
              <a:srgbClr val="CCA677"/>
            </a:solidFill>
            <a:miter lim="8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US"/>
          </a:p>
        </p:txBody>
      </p:sp>
      <p:sp>
        <p:nvSpPr>
          <p:cNvPr id="5" name="Google Shape;11;p2">
            <a:extLst>
              <a:ext uri="{FF2B5EF4-FFF2-40B4-BE49-F238E27FC236}">
                <a16:creationId xmlns:a16="http://schemas.microsoft.com/office/drawing/2014/main" id="{A299CE3C-5F85-4E3B-8359-E92E3F3F3E6E}"/>
              </a:ext>
            </a:extLst>
          </p:cNvPr>
          <p:cNvSpPr>
            <a:spLocks/>
          </p:cNvSpPr>
          <p:nvPr/>
        </p:nvSpPr>
        <p:spPr bwMode="auto">
          <a:xfrm rot="10800000">
            <a:off x="5318125" y="3267075"/>
            <a:ext cx="1081088" cy="1123950"/>
          </a:xfrm>
          <a:custGeom>
            <a:avLst/>
            <a:gdLst>
              <a:gd name="T0" fmla="*/ 540813 w 21600"/>
              <a:gd name="T1" fmla="*/ 562476 h 21600"/>
              <a:gd name="T2" fmla="*/ 540813 w 21600"/>
              <a:gd name="T3" fmla="*/ 562476 h 21600"/>
              <a:gd name="T4" fmla="*/ 540813 w 21600"/>
              <a:gd name="T5" fmla="*/ 562476 h 21600"/>
              <a:gd name="T6" fmla="*/ 540813 w 21600"/>
              <a:gd name="T7" fmla="*/ 56247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28575">
            <a:solidFill>
              <a:srgbClr val="CCA677"/>
            </a:solidFill>
            <a:miter lim="8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US"/>
          </a:p>
        </p:txBody>
      </p:sp>
      <p:sp>
        <p:nvSpPr>
          <p:cNvPr id="13" name="Title Text"/>
          <p:cNvSpPr txBox="1">
            <a:spLocks noGrp="1"/>
          </p:cNvSpPr>
          <p:nvPr>
            <p:ph type="title"/>
          </p:nvPr>
        </p:nvSpPr>
        <p:spPr>
          <a:xfrm>
            <a:off x="3044700" y="1444254"/>
            <a:ext cx="3054600" cy="1537201"/>
          </a:xfrm>
          <a:prstGeom prst="rect">
            <a:avLst/>
          </a:prstGeom>
        </p:spPr>
        <p:txBody>
          <a:bodyPr/>
          <a:lstStyle>
            <a:lvl1pPr algn="ctr"/>
          </a:lstStyle>
          <a:p>
            <a:r>
              <a:t>Title Text</a:t>
            </a:r>
          </a:p>
        </p:txBody>
      </p:sp>
      <p:sp>
        <p:nvSpPr>
          <p:cNvPr id="14" name="Body Level One…"/>
          <p:cNvSpPr txBox="1">
            <a:spLocks noGrp="1"/>
          </p:cNvSpPr>
          <p:nvPr>
            <p:ph type="body" sz="quarter" idx="1"/>
          </p:nvPr>
        </p:nvSpPr>
        <p:spPr>
          <a:xfrm>
            <a:off x="3044700" y="3116579"/>
            <a:ext cx="3054600" cy="701401"/>
          </a:xfrm>
          <a:prstGeom prst="rect">
            <a:avLst/>
          </a:prstGeom>
        </p:spPr>
        <p:txBody>
          <a:bodyPr/>
          <a:lstStyle>
            <a:lvl1pPr marL="342900" indent="-228600" algn="ctr">
              <a:lnSpc>
                <a:spcPct val="100000"/>
              </a:lnSpc>
              <a:buClrTx/>
              <a:buSzTx/>
              <a:buFontTx/>
              <a:buNone/>
              <a:defRPr sz="2100">
                <a:latin typeface="Economica"/>
                <a:ea typeface="Economica"/>
                <a:cs typeface="Economica"/>
                <a:sym typeface="Economica"/>
              </a:defRPr>
            </a:lvl1pPr>
            <a:lvl2pPr marL="342900" indent="254000" algn="ctr">
              <a:lnSpc>
                <a:spcPct val="100000"/>
              </a:lnSpc>
              <a:buClrTx/>
              <a:buSzTx/>
              <a:buFontTx/>
              <a:buNone/>
              <a:defRPr sz="2100">
                <a:latin typeface="Economica"/>
                <a:ea typeface="Economica"/>
                <a:cs typeface="Economica"/>
                <a:sym typeface="Economica"/>
              </a:defRPr>
            </a:lvl2pPr>
            <a:lvl3pPr marL="342900" indent="711200" algn="ctr">
              <a:lnSpc>
                <a:spcPct val="100000"/>
              </a:lnSpc>
              <a:buClrTx/>
              <a:buSzTx/>
              <a:buFontTx/>
              <a:buNone/>
              <a:defRPr sz="2100">
                <a:latin typeface="Economica"/>
                <a:ea typeface="Economica"/>
                <a:cs typeface="Economica"/>
                <a:sym typeface="Economica"/>
              </a:defRPr>
            </a:lvl3pPr>
            <a:lvl4pPr marL="342900" indent="1168400" algn="ctr">
              <a:lnSpc>
                <a:spcPct val="100000"/>
              </a:lnSpc>
              <a:buClrTx/>
              <a:buSzTx/>
              <a:buFontTx/>
              <a:buNone/>
              <a:defRPr sz="2100">
                <a:latin typeface="Economica"/>
                <a:ea typeface="Economica"/>
                <a:cs typeface="Economica"/>
                <a:sym typeface="Economica"/>
              </a:defRPr>
            </a:lvl4pPr>
            <a:lvl5pPr marL="342900" indent="1625600" algn="ctr">
              <a:lnSpc>
                <a:spcPct val="100000"/>
              </a:lnSpc>
              <a:buClrTx/>
              <a:buSzTx/>
              <a:buFontTx/>
              <a:buNone/>
              <a:defRPr sz="21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6" name="Slide Number">
            <a:extLst>
              <a:ext uri="{FF2B5EF4-FFF2-40B4-BE49-F238E27FC236}">
                <a16:creationId xmlns:a16="http://schemas.microsoft.com/office/drawing/2014/main" id="{206A50CB-F54E-4828-8444-A6FABC3DC4A3}"/>
              </a:ext>
            </a:extLst>
          </p:cNvPr>
          <p:cNvSpPr txBox="1">
            <a:spLocks noGrp="1" noChangeArrowheads="1"/>
          </p:cNvSpPr>
          <p:nvPr>
            <p:ph type="sldNum" sz="quarter" idx="10"/>
          </p:nvPr>
        </p:nvSpPr>
        <p:spPr/>
        <p:txBody>
          <a:bodyPr/>
          <a:lstStyle>
            <a:lvl1pPr>
              <a:defRPr/>
            </a:lvl1pPr>
          </a:lstStyle>
          <a:p>
            <a:fld id="{80784930-1D79-48E3-B9A4-ECE4F45320CB}" type="slidenum">
              <a:rPr lang="en-US" altLang="en-US"/>
              <a:pPr/>
              <a:t>‹#›</a:t>
            </a:fld>
            <a:endParaRPr lang="en-US" altLang="en-US"/>
          </a:p>
        </p:txBody>
      </p:sp>
    </p:spTree>
    <p:extLst>
      <p:ext uri="{BB962C8B-B14F-4D97-AF65-F5344CB8AC3E}">
        <p14:creationId xmlns:p14="http://schemas.microsoft.com/office/powerpoint/2010/main" val="338769832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86252171-7758-480B-8482-758F10BC96D2}"/>
              </a:ext>
            </a:extLst>
          </p:cNvPr>
          <p:cNvSpPr txBox="1">
            <a:spLocks noGrp="1" noChangeArrowheads="1"/>
          </p:cNvSpPr>
          <p:nvPr>
            <p:ph type="sldNum" sz="quarter" idx="10"/>
          </p:nvPr>
        </p:nvSpPr>
        <p:spPr>
          <a:ln/>
        </p:spPr>
        <p:txBody>
          <a:bodyPr/>
          <a:lstStyle>
            <a:lvl1pPr>
              <a:defRPr/>
            </a:lvl1pPr>
          </a:lstStyle>
          <a:p>
            <a:fld id="{D4F03E98-1A19-4BF3-B836-9DAB32DFFFB2}" type="slidenum">
              <a:rPr lang="en-US" altLang="en-US"/>
              <a:pPr/>
              <a:t>‹#›</a:t>
            </a:fld>
            <a:endParaRPr lang="en-US" altLang="en-US"/>
          </a:p>
        </p:txBody>
      </p:sp>
    </p:spTree>
    <p:extLst>
      <p:ext uri="{BB962C8B-B14F-4D97-AF65-F5344CB8AC3E}">
        <p14:creationId xmlns:p14="http://schemas.microsoft.com/office/powerpoint/2010/main" val="42405683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3" name="Google Shape;16;p3">
            <a:extLst>
              <a:ext uri="{FF2B5EF4-FFF2-40B4-BE49-F238E27FC236}">
                <a16:creationId xmlns:a16="http://schemas.microsoft.com/office/drawing/2014/main" id="{0EE7CB26-BB3C-4309-A763-D2B920F79FCA}"/>
              </a:ext>
            </a:extLst>
          </p:cNvPr>
          <p:cNvSpPr>
            <a:spLocks/>
          </p:cNvSpPr>
          <p:nvPr/>
        </p:nvSpPr>
        <p:spPr bwMode="auto">
          <a:xfrm flipH="1">
            <a:off x="7596188" y="460375"/>
            <a:ext cx="1081087" cy="1125538"/>
          </a:xfrm>
          <a:custGeom>
            <a:avLst/>
            <a:gdLst>
              <a:gd name="T0" fmla="*/ 540813 w 21600"/>
              <a:gd name="T1" fmla="*/ 562476 h 21600"/>
              <a:gd name="T2" fmla="*/ 540813 w 21600"/>
              <a:gd name="T3" fmla="*/ 562476 h 21600"/>
              <a:gd name="T4" fmla="*/ 540813 w 21600"/>
              <a:gd name="T5" fmla="*/ 562476 h 21600"/>
              <a:gd name="T6" fmla="*/ 540813 w 21600"/>
              <a:gd name="T7" fmla="*/ 56247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28575">
            <a:solidFill>
              <a:srgbClr val="CCA677"/>
            </a:solidFill>
            <a:miter lim="8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US"/>
          </a:p>
        </p:txBody>
      </p:sp>
      <p:sp>
        <p:nvSpPr>
          <p:cNvPr id="4" name="Google Shape;17;p3">
            <a:extLst>
              <a:ext uri="{FF2B5EF4-FFF2-40B4-BE49-F238E27FC236}">
                <a16:creationId xmlns:a16="http://schemas.microsoft.com/office/drawing/2014/main" id="{8AAAB399-A776-4092-B23E-976C878C8A37}"/>
              </a:ext>
            </a:extLst>
          </p:cNvPr>
          <p:cNvSpPr>
            <a:spLocks/>
          </p:cNvSpPr>
          <p:nvPr/>
        </p:nvSpPr>
        <p:spPr bwMode="auto">
          <a:xfrm rot="10800000" flipH="1">
            <a:off x="466725" y="3557588"/>
            <a:ext cx="1081088" cy="1125537"/>
          </a:xfrm>
          <a:custGeom>
            <a:avLst/>
            <a:gdLst>
              <a:gd name="T0" fmla="*/ 540814 w 21600"/>
              <a:gd name="T1" fmla="*/ 562476 h 21600"/>
              <a:gd name="T2" fmla="*/ 540814 w 21600"/>
              <a:gd name="T3" fmla="*/ 562476 h 21600"/>
              <a:gd name="T4" fmla="*/ 540814 w 21600"/>
              <a:gd name="T5" fmla="*/ 562476 h 21600"/>
              <a:gd name="T6" fmla="*/ 540814 w 21600"/>
              <a:gd name="T7" fmla="*/ 56247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28575">
            <a:solidFill>
              <a:srgbClr val="CCA677"/>
            </a:solidFill>
            <a:miter lim="8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US"/>
          </a:p>
        </p:txBody>
      </p:sp>
      <p:sp>
        <p:nvSpPr>
          <p:cNvPr id="24" name="Title Text"/>
          <p:cNvSpPr txBox="1">
            <a:spLocks noGrp="1"/>
          </p:cNvSpPr>
          <p:nvPr>
            <p:ph type="title"/>
          </p:nvPr>
        </p:nvSpPr>
        <p:spPr>
          <a:xfrm>
            <a:off x="773700" y="1806450"/>
            <a:ext cx="7596600" cy="1530600"/>
          </a:xfrm>
          <a:prstGeom prst="rect">
            <a:avLst/>
          </a:prstGeom>
        </p:spPr>
        <p:txBody>
          <a:bodyPr anchor="ctr"/>
          <a:lstStyle>
            <a:lvl1pPr algn="ctr"/>
          </a:lstStyle>
          <a:p>
            <a:r>
              <a:t>Title Text</a:t>
            </a:r>
          </a:p>
        </p:txBody>
      </p:sp>
      <p:sp>
        <p:nvSpPr>
          <p:cNvPr id="5" name="Slide Number">
            <a:extLst>
              <a:ext uri="{FF2B5EF4-FFF2-40B4-BE49-F238E27FC236}">
                <a16:creationId xmlns:a16="http://schemas.microsoft.com/office/drawing/2014/main" id="{FB0F8359-4B39-44AE-9620-727EB83E6C8A}"/>
              </a:ext>
            </a:extLst>
          </p:cNvPr>
          <p:cNvSpPr txBox="1">
            <a:spLocks noGrp="1" noChangeArrowheads="1"/>
          </p:cNvSpPr>
          <p:nvPr>
            <p:ph type="sldNum" sz="quarter" idx="10"/>
          </p:nvPr>
        </p:nvSpPr>
        <p:spPr/>
        <p:txBody>
          <a:bodyPr/>
          <a:lstStyle>
            <a:lvl1pPr>
              <a:defRPr/>
            </a:lvl1pPr>
          </a:lstStyle>
          <a:p>
            <a:fld id="{B6C61351-B640-4A3A-B7FD-9B5B21F09CCD}" type="slidenum">
              <a:rPr lang="en-US" altLang="en-US"/>
              <a:pPr/>
              <a:t>‹#›</a:t>
            </a:fld>
            <a:endParaRPr lang="en-US" altLang="en-US"/>
          </a:p>
        </p:txBody>
      </p:sp>
    </p:spTree>
    <p:extLst>
      <p:ext uri="{BB962C8B-B14F-4D97-AF65-F5344CB8AC3E}">
        <p14:creationId xmlns:p14="http://schemas.microsoft.com/office/powerpoint/2010/main" val="22508095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sz="half" idx="1"/>
          </p:nvPr>
        </p:nvSpPr>
        <p:spPr>
          <a:xfrm>
            <a:off x="311699" y="1225225"/>
            <a:ext cx="3999902" cy="33540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4" name="Google Shape;28;p5"/>
          <p:cNvSpPr txBox="1">
            <a:spLocks noGrp="1"/>
          </p:cNvSpPr>
          <p:nvPr>
            <p:ph type="body" sz="half" idx="21"/>
          </p:nvPr>
        </p:nvSpPr>
        <p:spPr>
          <a:xfrm>
            <a:off x="4832399" y="1225225"/>
            <a:ext cx="3999902" cy="3354000"/>
          </a:xfrm>
          <a:prstGeom prst="rect">
            <a:avLst/>
          </a:prstGeom>
        </p:spPr>
        <p:txBody>
          <a:bodyPr/>
          <a:lstStyle/>
          <a:p>
            <a:endParaRPr/>
          </a:p>
        </p:txBody>
      </p:sp>
      <p:sp>
        <p:nvSpPr>
          <p:cNvPr id="5" name="Slide Number">
            <a:extLst>
              <a:ext uri="{FF2B5EF4-FFF2-40B4-BE49-F238E27FC236}">
                <a16:creationId xmlns:a16="http://schemas.microsoft.com/office/drawing/2014/main" id="{416BAEAF-6842-4CA0-A565-2EBF00F95A54}"/>
              </a:ext>
            </a:extLst>
          </p:cNvPr>
          <p:cNvSpPr txBox="1">
            <a:spLocks noGrp="1" noChangeArrowheads="1"/>
          </p:cNvSpPr>
          <p:nvPr>
            <p:ph type="sldNum" sz="quarter" idx="22"/>
          </p:nvPr>
        </p:nvSpPr>
        <p:spPr>
          <a:ln/>
        </p:spPr>
        <p:txBody>
          <a:bodyPr/>
          <a:lstStyle>
            <a:lvl1pPr>
              <a:defRPr/>
            </a:lvl1pPr>
          </a:lstStyle>
          <a:p>
            <a:fld id="{7162A6BC-5505-49B8-9E41-C0D6FCE4125F}" type="slidenum">
              <a:rPr lang="en-US" altLang="en-US"/>
              <a:pPr/>
              <a:t>‹#›</a:t>
            </a:fld>
            <a:endParaRPr lang="en-US" altLang="en-US"/>
          </a:p>
        </p:txBody>
      </p:sp>
    </p:spTree>
    <p:extLst>
      <p:ext uri="{BB962C8B-B14F-4D97-AF65-F5344CB8AC3E}">
        <p14:creationId xmlns:p14="http://schemas.microsoft.com/office/powerpoint/2010/main" val="46053293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3" name="Slide Number">
            <a:extLst>
              <a:ext uri="{FF2B5EF4-FFF2-40B4-BE49-F238E27FC236}">
                <a16:creationId xmlns:a16="http://schemas.microsoft.com/office/drawing/2014/main" id="{2BFECE57-6365-489C-9843-CF3071E6F023}"/>
              </a:ext>
            </a:extLst>
          </p:cNvPr>
          <p:cNvSpPr txBox="1">
            <a:spLocks noGrp="1" noChangeArrowheads="1"/>
          </p:cNvSpPr>
          <p:nvPr>
            <p:ph type="sldNum" sz="quarter" idx="10"/>
          </p:nvPr>
        </p:nvSpPr>
        <p:spPr>
          <a:ln/>
        </p:spPr>
        <p:txBody>
          <a:bodyPr/>
          <a:lstStyle>
            <a:lvl1pPr>
              <a:defRPr/>
            </a:lvl1pPr>
          </a:lstStyle>
          <a:p>
            <a:fld id="{B3F3E042-766A-466F-9116-E1A0B6B90BBE}" type="slidenum">
              <a:rPr lang="en-US" altLang="en-US"/>
              <a:pPr/>
              <a:t>‹#›</a:t>
            </a:fld>
            <a:endParaRPr lang="en-US" altLang="en-US"/>
          </a:p>
        </p:txBody>
      </p:sp>
    </p:spTree>
    <p:extLst>
      <p:ext uri="{BB962C8B-B14F-4D97-AF65-F5344CB8AC3E}">
        <p14:creationId xmlns:p14="http://schemas.microsoft.com/office/powerpoint/2010/main" val="80237901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311699" y="555600"/>
            <a:ext cx="2808001" cy="755700"/>
          </a:xfrm>
          <a:prstGeom prst="rect">
            <a:avLst/>
          </a:prstGeom>
        </p:spPr>
        <p:txBody>
          <a:bodyPr/>
          <a:lstStyle>
            <a:lvl1pPr>
              <a:defRPr sz="3000"/>
            </a:lvl1pPr>
          </a:lstStyle>
          <a:p>
            <a:r>
              <a:t>Title Text</a:t>
            </a:r>
          </a:p>
        </p:txBody>
      </p:sp>
      <p:sp>
        <p:nvSpPr>
          <p:cNvPr id="51" name="Body Level One…"/>
          <p:cNvSpPr txBox="1">
            <a:spLocks noGrp="1"/>
          </p:cNvSpPr>
          <p:nvPr>
            <p:ph type="body" sz="quarter" idx="1"/>
          </p:nvPr>
        </p:nvSpPr>
        <p:spPr>
          <a:xfrm>
            <a:off x="311699" y="1399400"/>
            <a:ext cx="2808001" cy="27849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EDF6A1E6-2E1B-4ED3-8AE9-77FCD932BC3C}"/>
              </a:ext>
            </a:extLst>
          </p:cNvPr>
          <p:cNvSpPr txBox="1">
            <a:spLocks noGrp="1" noChangeArrowheads="1"/>
          </p:cNvSpPr>
          <p:nvPr>
            <p:ph type="sldNum" sz="quarter" idx="10"/>
          </p:nvPr>
        </p:nvSpPr>
        <p:spPr>
          <a:ln/>
        </p:spPr>
        <p:txBody>
          <a:bodyPr/>
          <a:lstStyle>
            <a:lvl1pPr>
              <a:defRPr/>
            </a:lvl1pPr>
          </a:lstStyle>
          <a:p>
            <a:fld id="{31314240-BB64-416E-A036-359F984DE2C5}" type="slidenum">
              <a:rPr lang="en-US" altLang="en-US"/>
              <a:pPr/>
              <a:t>‹#›</a:t>
            </a:fld>
            <a:endParaRPr lang="en-US" altLang="en-US"/>
          </a:p>
        </p:txBody>
      </p:sp>
    </p:spTree>
    <p:extLst>
      <p:ext uri="{BB962C8B-B14F-4D97-AF65-F5344CB8AC3E}">
        <p14:creationId xmlns:p14="http://schemas.microsoft.com/office/powerpoint/2010/main" val="93833408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3" name="Google Shape;38;p8">
            <a:extLst>
              <a:ext uri="{FF2B5EF4-FFF2-40B4-BE49-F238E27FC236}">
                <a16:creationId xmlns:a16="http://schemas.microsoft.com/office/drawing/2014/main" id="{BAE3CDBF-77E4-431B-934E-47FE647717E4}"/>
              </a:ext>
            </a:extLst>
          </p:cNvPr>
          <p:cNvSpPr>
            <a:spLocks noChangeArrowheads="1"/>
          </p:cNvSpPr>
          <p:nvPr/>
        </p:nvSpPr>
        <p:spPr bwMode="auto">
          <a:xfrm>
            <a:off x="0" y="5045075"/>
            <a:ext cx="9144000" cy="98425"/>
          </a:xfrm>
          <a:prstGeom prst="rect">
            <a:avLst/>
          </a:prstGeom>
          <a:solidFill>
            <a:srgbClr val="CCA6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eaLnBrk="1"/>
            <a:endParaRPr lang="en-US" altLang="en-US"/>
          </a:p>
        </p:txBody>
      </p:sp>
      <p:sp>
        <p:nvSpPr>
          <p:cNvPr id="60" name="Title Text"/>
          <p:cNvSpPr txBox="1">
            <a:spLocks noGrp="1"/>
          </p:cNvSpPr>
          <p:nvPr>
            <p:ph type="title"/>
          </p:nvPr>
        </p:nvSpPr>
        <p:spPr>
          <a:xfrm>
            <a:off x="490250" y="450149"/>
            <a:ext cx="5878801" cy="4090801"/>
          </a:xfrm>
          <a:prstGeom prst="rect">
            <a:avLst/>
          </a:prstGeom>
        </p:spPr>
        <p:txBody>
          <a:bodyPr anchor="ctr"/>
          <a:lstStyle>
            <a:lvl1pPr>
              <a:defRPr sz="4800"/>
            </a:lvl1pPr>
          </a:lstStyle>
          <a:p>
            <a:r>
              <a:t>Title Text</a:t>
            </a:r>
          </a:p>
        </p:txBody>
      </p:sp>
      <p:sp>
        <p:nvSpPr>
          <p:cNvPr id="4" name="Slide Number">
            <a:extLst>
              <a:ext uri="{FF2B5EF4-FFF2-40B4-BE49-F238E27FC236}">
                <a16:creationId xmlns:a16="http://schemas.microsoft.com/office/drawing/2014/main" id="{F4A78958-DDC3-41D0-AD53-E67BE4D64051}"/>
              </a:ext>
            </a:extLst>
          </p:cNvPr>
          <p:cNvSpPr txBox="1">
            <a:spLocks noGrp="1" noChangeArrowheads="1"/>
          </p:cNvSpPr>
          <p:nvPr>
            <p:ph type="sldNum" sz="quarter" idx="10"/>
          </p:nvPr>
        </p:nvSpPr>
        <p:spPr/>
        <p:txBody>
          <a:bodyPr/>
          <a:lstStyle>
            <a:lvl1pPr>
              <a:defRPr/>
            </a:lvl1pPr>
          </a:lstStyle>
          <a:p>
            <a:fld id="{8E7D9ABB-EE93-4A4A-94ED-616183D75729}" type="slidenum">
              <a:rPr lang="en-US" altLang="en-US"/>
              <a:pPr/>
              <a:t>‹#›</a:t>
            </a:fld>
            <a:endParaRPr lang="en-US" altLang="en-US"/>
          </a:p>
        </p:txBody>
      </p:sp>
    </p:spTree>
    <p:extLst>
      <p:ext uri="{BB962C8B-B14F-4D97-AF65-F5344CB8AC3E}">
        <p14:creationId xmlns:p14="http://schemas.microsoft.com/office/powerpoint/2010/main" val="225142403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5" name="Google Shape;42;p9">
            <a:extLst>
              <a:ext uri="{FF2B5EF4-FFF2-40B4-BE49-F238E27FC236}">
                <a16:creationId xmlns:a16="http://schemas.microsoft.com/office/drawing/2014/main" id="{F0BB50FE-32B6-4AD5-9778-2C487A6A7A8E}"/>
              </a:ext>
            </a:extLst>
          </p:cNvPr>
          <p:cNvSpPr>
            <a:spLocks noChangeArrowheads="1"/>
          </p:cNvSpPr>
          <p:nvPr/>
        </p:nvSpPr>
        <p:spPr bwMode="auto">
          <a:xfrm>
            <a:off x="4572000" y="0"/>
            <a:ext cx="4572000" cy="5143500"/>
          </a:xfrm>
          <a:prstGeom prst="rect">
            <a:avLst/>
          </a:prstGeom>
          <a:solidFill>
            <a:srgbClr val="CCA6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eaLnBrk="1"/>
            <a:endParaRPr lang="en-US" altLang="en-US"/>
          </a:p>
        </p:txBody>
      </p:sp>
      <p:sp>
        <p:nvSpPr>
          <p:cNvPr id="6" name="Google Shape;43;p9">
            <a:extLst>
              <a:ext uri="{FF2B5EF4-FFF2-40B4-BE49-F238E27FC236}">
                <a16:creationId xmlns:a16="http://schemas.microsoft.com/office/drawing/2014/main" id="{5F4BEB84-CB54-4C6F-A48B-5A9FFBA5CFA9}"/>
              </a:ext>
            </a:extLst>
          </p:cNvPr>
          <p:cNvSpPr>
            <a:spLocks noChangeShapeType="1"/>
          </p:cNvSpPr>
          <p:nvPr/>
        </p:nvSpPr>
        <p:spPr bwMode="auto">
          <a:xfrm>
            <a:off x="5029200" y="4495800"/>
            <a:ext cx="46831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lIns="45719" rIns="45719"/>
          <a:lstStyle/>
          <a:p>
            <a:endParaRPr lang="en-US"/>
          </a:p>
        </p:txBody>
      </p:sp>
      <p:sp>
        <p:nvSpPr>
          <p:cNvPr id="70" name="Title Text"/>
          <p:cNvSpPr txBox="1">
            <a:spLocks noGrp="1"/>
          </p:cNvSpPr>
          <p:nvPr>
            <p:ph type="title"/>
          </p:nvPr>
        </p:nvSpPr>
        <p:spPr>
          <a:xfrm>
            <a:off x="265500" y="929274"/>
            <a:ext cx="4045200" cy="1786202"/>
          </a:xfrm>
          <a:prstGeom prst="rect">
            <a:avLst/>
          </a:prstGeom>
        </p:spPr>
        <p:txBody>
          <a:bodyPr/>
          <a:lstStyle>
            <a:lvl1pPr algn="ctr">
              <a:defRPr>
                <a:solidFill>
                  <a:srgbClr val="CCA677"/>
                </a:solidFill>
              </a:defRPr>
            </a:lvl1pPr>
          </a:lstStyle>
          <a:p>
            <a:r>
              <a:t>Title Text</a:t>
            </a:r>
          </a:p>
        </p:txBody>
      </p:sp>
      <p:sp>
        <p:nvSpPr>
          <p:cNvPr id="71" name="Body Level One…"/>
          <p:cNvSpPr txBox="1">
            <a:spLocks noGrp="1"/>
          </p:cNvSpPr>
          <p:nvPr>
            <p:ph type="body" sz="quarter" idx="1"/>
          </p:nvPr>
        </p:nvSpPr>
        <p:spPr>
          <a:xfrm>
            <a:off x="265500" y="2769000"/>
            <a:ext cx="4045200" cy="1574101"/>
          </a:xfrm>
          <a:prstGeom prst="rect">
            <a:avLst/>
          </a:prstGeom>
        </p:spPr>
        <p:txBody>
          <a:bodyPr/>
          <a:lstStyle>
            <a:lvl1pPr marL="342900" indent="-228600" algn="ctr">
              <a:lnSpc>
                <a:spcPct val="100000"/>
              </a:lnSpc>
              <a:buClrTx/>
              <a:buSzTx/>
              <a:buFontTx/>
              <a:buNone/>
              <a:defRPr sz="2400">
                <a:latin typeface="Economica"/>
                <a:ea typeface="Economica"/>
                <a:cs typeface="Economica"/>
                <a:sym typeface="Economica"/>
              </a:defRPr>
            </a:lvl1pPr>
            <a:lvl2pPr marL="342900" indent="254000" algn="ctr">
              <a:lnSpc>
                <a:spcPct val="100000"/>
              </a:lnSpc>
              <a:buClrTx/>
              <a:buSzTx/>
              <a:buFontTx/>
              <a:buNone/>
              <a:defRPr sz="2400">
                <a:latin typeface="Economica"/>
                <a:ea typeface="Economica"/>
                <a:cs typeface="Economica"/>
                <a:sym typeface="Economica"/>
              </a:defRPr>
            </a:lvl2pPr>
            <a:lvl3pPr marL="342900" indent="711200" algn="ctr">
              <a:lnSpc>
                <a:spcPct val="100000"/>
              </a:lnSpc>
              <a:buClrTx/>
              <a:buSzTx/>
              <a:buFontTx/>
              <a:buNone/>
              <a:defRPr sz="2400">
                <a:latin typeface="Economica"/>
                <a:ea typeface="Economica"/>
                <a:cs typeface="Economica"/>
                <a:sym typeface="Economica"/>
              </a:defRPr>
            </a:lvl3pPr>
            <a:lvl4pPr marL="342900" indent="1168400" algn="ctr">
              <a:lnSpc>
                <a:spcPct val="100000"/>
              </a:lnSpc>
              <a:buClrTx/>
              <a:buSzTx/>
              <a:buFontTx/>
              <a:buNone/>
              <a:defRPr sz="2400">
                <a:latin typeface="Economica"/>
                <a:ea typeface="Economica"/>
                <a:cs typeface="Economica"/>
                <a:sym typeface="Economica"/>
              </a:defRPr>
            </a:lvl4pPr>
            <a:lvl5pPr marL="342900" indent="1625600" algn="ctr">
              <a:lnSpc>
                <a:spcPct val="100000"/>
              </a:lnSpc>
              <a:buClrTx/>
              <a:buSzTx/>
              <a:buFontTx/>
              <a:buNone/>
              <a:defRPr sz="24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72" name="Google Shape;46;p9"/>
          <p:cNvSpPr txBox="1">
            <a:spLocks noGrp="1"/>
          </p:cNvSpPr>
          <p:nvPr>
            <p:ph type="body" sz="half" idx="21"/>
          </p:nvPr>
        </p:nvSpPr>
        <p:spPr>
          <a:xfrm>
            <a:off x="4939500" y="724199"/>
            <a:ext cx="3837000" cy="3695102"/>
          </a:xfrm>
          <a:prstGeom prst="rect">
            <a:avLst/>
          </a:prstGeom>
        </p:spPr>
        <p:txBody>
          <a:bodyPr anchor="ctr"/>
          <a:lstStyle/>
          <a:p>
            <a:endParaRPr/>
          </a:p>
        </p:txBody>
      </p:sp>
      <p:sp>
        <p:nvSpPr>
          <p:cNvPr id="7" name="Slide Number">
            <a:extLst>
              <a:ext uri="{FF2B5EF4-FFF2-40B4-BE49-F238E27FC236}">
                <a16:creationId xmlns:a16="http://schemas.microsoft.com/office/drawing/2014/main" id="{6A389ABF-01C8-4EC8-97B0-589087E09825}"/>
              </a:ext>
            </a:extLst>
          </p:cNvPr>
          <p:cNvSpPr txBox="1">
            <a:spLocks noGrp="1" noChangeArrowheads="1"/>
          </p:cNvSpPr>
          <p:nvPr>
            <p:ph type="sldNum" sz="quarter" idx="22"/>
          </p:nvPr>
        </p:nvSpPr>
        <p:spPr/>
        <p:txBody>
          <a:bodyPr/>
          <a:lstStyle>
            <a:lvl1pPr>
              <a:defRPr>
                <a:solidFill>
                  <a:srgbClr val="FFFFFF"/>
                </a:solidFill>
              </a:defRPr>
            </a:lvl1pPr>
          </a:lstStyle>
          <a:p>
            <a:fld id="{24D3B951-BEE8-483F-AF1F-13812946A68D}" type="slidenum">
              <a:rPr lang="en-US" altLang="en-US"/>
              <a:pPr/>
              <a:t>‹#›</a:t>
            </a:fld>
            <a:endParaRPr lang="en-US" altLang="en-US"/>
          </a:p>
        </p:txBody>
      </p:sp>
    </p:spTree>
    <p:extLst>
      <p:ext uri="{BB962C8B-B14F-4D97-AF65-F5344CB8AC3E}">
        <p14:creationId xmlns:p14="http://schemas.microsoft.com/office/powerpoint/2010/main" val="266322341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0" name="Body Level One…"/>
          <p:cNvSpPr txBox="1">
            <a:spLocks noGrp="1"/>
          </p:cNvSpPr>
          <p:nvPr>
            <p:ph type="body" sz="quarter" idx="1"/>
          </p:nvPr>
        </p:nvSpPr>
        <p:spPr>
          <a:xfrm>
            <a:off x="319499" y="4218925"/>
            <a:ext cx="5998802" cy="598801"/>
          </a:xfrm>
          <a:prstGeom prst="rect">
            <a:avLst/>
          </a:prstGeom>
        </p:spPr>
        <p:txBody>
          <a:bodyPr anchor="ctr"/>
          <a:lstStyle>
            <a:lvl1pPr marL="228600" indent="0">
              <a:lnSpc>
                <a:spcPct val="100000"/>
              </a:lnSpc>
              <a:buClrTx/>
              <a:buSzTx/>
              <a:buFontTx/>
              <a:buNone/>
              <a:defRPr sz="2400">
                <a:latin typeface="Economica"/>
                <a:ea typeface="Economica"/>
                <a:cs typeface="Economica"/>
                <a:sym typeface="Economica"/>
              </a:defRPr>
            </a:lvl1pPr>
            <a:lvl2pPr marL="1141185" indent="-544285">
              <a:lnSpc>
                <a:spcPct val="100000"/>
              </a:lnSpc>
              <a:buClrTx/>
              <a:buSzPts val="2400"/>
              <a:buFontTx/>
              <a:defRPr sz="2400">
                <a:latin typeface="Economica"/>
                <a:ea typeface="Economica"/>
                <a:cs typeface="Economica"/>
                <a:sym typeface="Economica"/>
              </a:defRPr>
            </a:lvl2pPr>
            <a:lvl3pPr marL="1598385" indent="-544285">
              <a:lnSpc>
                <a:spcPct val="100000"/>
              </a:lnSpc>
              <a:buClrTx/>
              <a:buSzPts val="2400"/>
              <a:buFontTx/>
              <a:defRPr sz="2400">
                <a:latin typeface="Economica"/>
                <a:ea typeface="Economica"/>
                <a:cs typeface="Economica"/>
                <a:sym typeface="Economica"/>
              </a:defRPr>
            </a:lvl3pPr>
            <a:lvl4pPr marL="2055585" indent="-544285">
              <a:lnSpc>
                <a:spcPct val="100000"/>
              </a:lnSpc>
              <a:buClrTx/>
              <a:buSzPts val="2400"/>
              <a:buFontTx/>
              <a:defRPr sz="2400">
                <a:latin typeface="Economica"/>
                <a:ea typeface="Economica"/>
                <a:cs typeface="Economica"/>
                <a:sym typeface="Economica"/>
              </a:defRPr>
            </a:lvl4pPr>
            <a:lvl5pPr marL="2512785" indent="-544285">
              <a:lnSpc>
                <a:spcPct val="100000"/>
              </a:lnSpc>
              <a:buClrTx/>
              <a:buSzPts val="2400"/>
              <a:buFontTx/>
              <a:defRPr sz="2400">
                <a:latin typeface="Economica"/>
                <a:ea typeface="Economica"/>
                <a:cs typeface="Economica"/>
                <a:sym typeface="Economica"/>
              </a:defRPr>
            </a:lvl5pPr>
          </a:lstStyle>
          <a:p>
            <a:r>
              <a:t>Body Level One</a:t>
            </a:r>
          </a:p>
          <a:p>
            <a:pPr lvl="1"/>
            <a:r>
              <a:t>Body Level Two</a:t>
            </a:r>
          </a:p>
          <a:p>
            <a:pPr lvl="2"/>
            <a:r>
              <a:t>Body Level Three</a:t>
            </a:r>
          </a:p>
          <a:p>
            <a:pPr lvl="3"/>
            <a:r>
              <a:t>Body Level Four</a:t>
            </a:r>
          </a:p>
          <a:p>
            <a:pPr lvl="4"/>
            <a:r>
              <a:t>Body Level Five</a:t>
            </a:r>
          </a:p>
        </p:txBody>
      </p:sp>
      <p:sp>
        <p:nvSpPr>
          <p:cNvPr id="3" name="Slide Number">
            <a:extLst>
              <a:ext uri="{FF2B5EF4-FFF2-40B4-BE49-F238E27FC236}">
                <a16:creationId xmlns:a16="http://schemas.microsoft.com/office/drawing/2014/main" id="{0D8BA2C6-5337-4994-90FA-06E03909F147}"/>
              </a:ext>
            </a:extLst>
          </p:cNvPr>
          <p:cNvSpPr txBox="1">
            <a:spLocks noGrp="1" noChangeArrowheads="1"/>
          </p:cNvSpPr>
          <p:nvPr>
            <p:ph type="sldNum" sz="quarter" idx="10"/>
          </p:nvPr>
        </p:nvSpPr>
        <p:spPr>
          <a:ln/>
        </p:spPr>
        <p:txBody>
          <a:bodyPr/>
          <a:lstStyle>
            <a:lvl1pPr>
              <a:defRPr/>
            </a:lvl1pPr>
          </a:lstStyle>
          <a:p>
            <a:fld id="{F63A96DF-AA39-4E30-86D0-C9560AA2B831}" type="slidenum">
              <a:rPr lang="en-US" altLang="en-US"/>
              <a:pPr/>
              <a:t>‹#›</a:t>
            </a:fld>
            <a:endParaRPr lang="en-US" altLang="en-US"/>
          </a:p>
        </p:txBody>
      </p:sp>
    </p:spTree>
    <p:extLst>
      <p:ext uri="{BB962C8B-B14F-4D97-AF65-F5344CB8AC3E}">
        <p14:creationId xmlns:p14="http://schemas.microsoft.com/office/powerpoint/2010/main" val="14347397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4" name="Google Shape;52;p11">
            <a:extLst>
              <a:ext uri="{FF2B5EF4-FFF2-40B4-BE49-F238E27FC236}">
                <a16:creationId xmlns:a16="http://schemas.microsoft.com/office/drawing/2014/main" id="{1F110480-1718-49A5-86AC-86B773C60519}"/>
              </a:ext>
            </a:extLst>
          </p:cNvPr>
          <p:cNvSpPr>
            <a:spLocks noChangeArrowheads="1"/>
          </p:cNvSpPr>
          <p:nvPr/>
        </p:nvSpPr>
        <p:spPr bwMode="auto">
          <a:xfrm>
            <a:off x="0" y="5045075"/>
            <a:ext cx="9144000" cy="98425"/>
          </a:xfrm>
          <a:prstGeom prst="rect">
            <a:avLst/>
          </a:prstGeom>
          <a:solidFill>
            <a:srgbClr val="CCA6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eaLnBrk="1"/>
            <a:endParaRPr lang="en-US" altLang="en-US"/>
          </a:p>
        </p:txBody>
      </p:sp>
      <p:sp>
        <p:nvSpPr>
          <p:cNvPr id="89" name="xx%"/>
          <p:cNvSpPr txBox="1">
            <a:spLocks noGrp="1"/>
          </p:cNvSpPr>
          <p:nvPr>
            <p:ph type="title"/>
          </p:nvPr>
        </p:nvSpPr>
        <p:spPr>
          <a:xfrm>
            <a:off x="311699" y="957125"/>
            <a:ext cx="8520602" cy="2128800"/>
          </a:xfrm>
          <a:prstGeom prst="rect">
            <a:avLst/>
          </a:prstGeom>
        </p:spPr>
        <p:txBody>
          <a:bodyPr anchor="ctr"/>
          <a:lstStyle>
            <a:lvl1pPr algn="ctr">
              <a:defRPr sz="16000">
                <a:solidFill>
                  <a:srgbClr val="CCA677"/>
                </a:solidFill>
              </a:defRPr>
            </a:lvl1pPr>
          </a:lstStyle>
          <a:p>
            <a:r>
              <a:rPr lang="en-US"/>
              <a:t>Click to edit Master title style</a:t>
            </a:r>
            <a:endParaRPr/>
          </a:p>
        </p:txBody>
      </p:sp>
      <p:sp>
        <p:nvSpPr>
          <p:cNvPr id="90" name="Body Level One…"/>
          <p:cNvSpPr txBox="1">
            <a:spLocks noGrp="1"/>
          </p:cNvSpPr>
          <p:nvPr>
            <p:ph type="body" sz="quarter" idx="1"/>
          </p:nvPr>
        </p:nvSpPr>
        <p:spPr>
          <a:xfrm>
            <a:off x="311699" y="3162000"/>
            <a:ext cx="8520602" cy="10716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5" name="Slide Number">
            <a:extLst>
              <a:ext uri="{FF2B5EF4-FFF2-40B4-BE49-F238E27FC236}">
                <a16:creationId xmlns:a16="http://schemas.microsoft.com/office/drawing/2014/main" id="{B5F34244-1A91-4106-A14E-EBAEF55B10DD}"/>
              </a:ext>
            </a:extLst>
          </p:cNvPr>
          <p:cNvSpPr txBox="1">
            <a:spLocks noGrp="1" noChangeArrowheads="1"/>
          </p:cNvSpPr>
          <p:nvPr>
            <p:ph type="sldNum" sz="quarter" idx="10"/>
          </p:nvPr>
        </p:nvSpPr>
        <p:spPr/>
        <p:txBody>
          <a:bodyPr/>
          <a:lstStyle>
            <a:lvl1pPr>
              <a:defRPr/>
            </a:lvl1pPr>
          </a:lstStyle>
          <a:p>
            <a:fld id="{88ACE491-D7C3-4FDB-871C-275C33C85E63}" type="slidenum">
              <a:rPr lang="en-US" altLang="en-US"/>
              <a:pPr/>
              <a:t>‹#›</a:t>
            </a:fld>
            <a:endParaRPr lang="en-US" altLang="en-US"/>
          </a:p>
        </p:txBody>
      </p:sp>
    </p:spTree>
    <p:extLst>
      <p:ext uri="{BB962C8B-B14F-4D97-AF65-F5344CB8AC3E}">
        <p14:creationId xmlns:p14="http://schemas.microsoft.com/office/powerpoint/2010/main" val="41086453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Text">
            <a:extLst>
              <a:ext uri="{FF2B5EF4-FFF2-40B4-BE49-F238E27FC236}">
                <a16:creationId xmlns:a16="http://schemas.microsoft.com/office/drawing/2014/main" id="{0D77A6A5-4C46-45E4-9E3B-088AD93887DF}"/>
              </a:ext>
            </a:extLst>
          </p:cNvPr>
          <p:cNvSpPr txBox="1">
            <a:spLocks noGrp="1" noChangeArrowheads="1"/>
          </p:cNvSpPr>
          <p:nvPr>
            <p:ph type="title"/>
          </p:nvPr>
        </p:nvSpPr>
        <p:spPr bwMode="auto">
          <a:xfrm>
            <a:off x="311150" y="315913"/>
            <a:ext cx="8521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91424" tIns="91424" rIns="91424" bIns="91424" numCol="1" anchor="b" anchorCtr="0" compatLnSpc="1">
            <a:prstTxWarp prst="textNoShape">
              <a:avLst/>
            </a:prstTxWarp>
          </a:bodyPr>
          <a:lstStyle/>
          <a:p>
            <a:pPr lvl="0"/>
            <a:r>
              <a:rPr lang="en-US" altLang="en-US">
                <a:sym typeface="Economica"/>
              </a:rPr>
              <a:t>Title Text</a:t>
            </a:r>
          </a:p>
        </p:txBody>
      </p:sp>
      <p:sp>
        <p:nvSpPr>
          <p:cNvPr id="1027" name="Body Level One…">
            <a:extLst>
              <a:ext uri="{FF2B5EF4-FFF2-40B4-BE49-F238E27FC236}">
                <a16:creationId xmlns:a16="http://schemas.microsoft.com/office/drawing/2014/main" id="{DB06C9BD-2C41-4549-A99A-E3D0331E9951}"/>
              </a:ext>
            </a:extLst>
          </p:cNvPr>
          <p:cNvSpPr txBox="1">
            <a:spLocks noGrp="1" noChangeArrowheads="1"/>
          </p:cNvSpPr>
          <p:nvPr>
            <p:ph type="body" idx="1"/>
          </p:nvPr>
        </p:nvSpPr>
        <p:spPr bwMode="auto">
          <a:xfrm>
            <a:off x="457200" y="1200150"/>
            <a:ext cx="82296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91424" tIns="91424" rIns="91424" bIns="91424" numCol="1" anchor="t" anchorCtr="0" compatLnSpc="1">
            <a:prstTxWarp prst="textNoShape">
              <a:avLst/>
            </a:prstTxWarp>
          </a:bodyPr>
          <a:lstStyle/>
          <a:p>
            <a:pPr lvl="0"/>
            <a:r>
              <a:rPr lang="en-US" altLang="en-US" dirty="0">
                <a:sym typeface="Open Sans" panose="020B0606030504020204" pitchFamily="34" charset="0"/>
              </a:rPr>
              <a:t>Body Level One</a:t>
            </a:r>
          </a:p>
          <a:p>
            <a:pPr lvl="1"/>
            <a:r>
              <a:rPr lang="en-US" altLang="en-US" dirty="0">
                <a:sym typeface="Open Sans" panose="020B0606030504020204" pitchFamily="34" charset="0"/>
              </a:rPr>
              <a:t>Body Level Two</a:t>
            </a:r>
          </a:p>
          <a:p>
            <a:pPr lvl="2"/>
            <a:r>
              <a:rPr lang="en-US" altLang="en-US" dirty="0">
                <a:sym typeface="Open Sans" panose="020B0606030504020204" pitchFamily="34" charset="0"/>
              </a:rPr>
              <a:t>Body Level Three</a:t>
            </a:r>
          </a:p>
          <a:p>
            <a:pPr lvl="3"/>
            <a:r>
              <a:rPr lang="en-US" altLang="en-US" dirty="0">
                <a:sym typeface="Open Sans" panose="020B0606030504020204" pitchFamily="34" charset="0"/>
              </a:rPr>
              <a:t>Body Level Four</a:t>
            </a:r>
          </a:p>
          <a:p>
            <a:pPr lvl="4"/>
            <a:r>
              <a:rPr lang="en-US" altLang="en-US" dirty="0">
                <a:sym typeface="Open Sans" panose="020B0606030504020204" pitchFamily="34" charset="0"/>
              </a:rPr>
              <a:t>Body Level Five</a:t>
            </a:r>
          </a:p>
        </p:txBody>
      </p:sp>
      <p:sp>
        <p:nvSpPr>
          <p:cNvPr id="1028" name="Slide Number">
            <a:extLst>
              <a:ext uri="{FF2B5EF4-FFF2-40B4-BE49-F238E27FC236}">
                <a16:creationId xmlns:a16="http://schemas.microsoft.com/office/drawing/2014/main" id="{256D21CF-0749-4FE8-A039-E48AB92FE27B}"/>
              </a:ext>
            </a:extLst>
          </p:cNvPr>
          <p:cNvSpPr txBox="1">
            <a:spLocks noGrp="1" noChangeArrowheads="1"/>
          </p:cNvSpPr>
          <p:nvPr>
            <p:ph type="sldNum" sz="quarter" idx="2"/>
          </p:nvPr>
        </p:nvSpPr>
        <p:spPr bwMode="auto">
          <a:xfrm>
            <a:off x="8683625" y="4692650"/>
            <a:ext cx="3381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91424" tIns="91424" rIns="91424" bIns="91424" numCol="1" anchor="ctr" anchorCtr="0" compatLnSpc="1">
            <a:prstTxWarp prst="textNoShape">
              <a:avLst/>
            </a:prstTxWarp>
          </a:bodyPr>
          <a:lstStyle>
            <a:lvl1pPr algn="r" eaLnBrk="1">
              <a:defRPr sz="1000">
                <a:latin typeface="Economica"/>
                <a:ea typeface="Economica"/>
                <a:cs typeface="Economica"/>
                <a:sym typeface="Economica"/>
              </a:defRPr>
            </a:lvl1pPr>
          </a:lstStyle>
          <a:p>
            <a:fld id="{5D2AFCEE-B666-4E6A-B5B6-1B2F959349F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66" r:id="rId3"/>
    <p:sldLayoutId id="2147483667" r:id="rId4"/>
    <p:sldLayoutId id="2147483668" r:id="rId5"/>
    <p:sldLayoutId id="2147483673" r:id="rId6"/>
    <p:sldLayoutId id="2147483674" r:id="rId7"/>
    <p:sldLayoutId id="2147483669" r:id="rId8"/>
    <p:sldLayoutId id="2147483675" r:id="rId9"/>
    <p:sldLayoutId id="2147483670" r:id="rId10"/>
  </p:sldLayoutIdLst>
  <p:transition spd="med"/>
  <p:txStyles>
    <p:titleStyle>
      <a:lvl1pPr algn="l" rtl="0" eaLnBrk="0" fontAlgn="base" hangingPunct="0">
        <a:spcBef>
          <a:spcPct val="0"/>
        </a:spcBef>
        <a:spcAft>
          <a:spcPct val="0"/>
        </a:spcAft>
        <a:defRPr sz="4200">
          <a:solidFill>
            <a:srgbClr val="000000"/>
          </a:solidFill>
          <a:latin typeface="Economica"/>
          <a:ea typeface="Economica"/>
          <a:cs typeface="Economica"/>
          <a:sym typeface="Economica"/>
        </a:defRPr>
      </a:lvl1pPr>
      <a:lvl2pPr algn="l" rtl="0" eaLnBrk="0" fontAlgn="base" hangingPunct="0">
        <a:spcBef>
          <a:spcPct val="0"/>
        </a:spcBef>
        <a:spcAft>
          <a:spcPct val="0"/>
        </a:spcAft>
        <a:defRPr sz="4200">
          <a:solidFill>
            <a:srgbClr val="000000"/>
          </a:solidFill>
          <a:latin typeface="Economica"/>
          <a:ea typeface="Economica"/>
          <a:cs typeface="Economica"/>
          <a:sym typeface="Economica"/>
        </a:defRPr>
      </a:lvl2pPr>
      <a:lvl3pPr algn="l" rtl="0" eaLnBrk="0" fontAlgn="base" hangingPunct="0">
        <a:spcBef>
          <a:spcPct val="0"/>
        </a:spcBef>
        <a:spcAft>
          <a:spcPct val="0"/>
        </a:spcAft>
        <a:defRPr sz="4200">
          <a:solidFill>
            <a:srgbClr val="000000"/>
          </a:solidFill>
          <a:latin typeface="Economica"/>
          <a:ea typeface="Economica"/>
          <a:cs typeface="Economica"/>
          <a:sym typeface="Economica"/>
        </a:defRPr>
      </a:lvl3pPr>
      <a:lvl4pPr algn="l" rtl="0" eaLnBrk="0" fontAlgn="base" hangingPunct="0">
        <a:spcBef>
          <a:spcPct val="0"/>
        </a:spcBef>
        <a:spcAft>
          <a:spcPct val="0"/>
        </a:spcAft>
        <a:defRPr sz="4200">
          <a:solidFill>
            <a:srgbClr val="000000"/>
          </a:solidFill>
          <a:latin typeface="Economica"/>
          <a:ea typeface="Economica"/>
          <a:cs typeface="Economica"/>
          <a:sym typeface="Economica"/>
        </a:defRPr>
      </a:lvl4pPr>
      <a:lvl5pPr algn="l" rtl="0" eaLnBrk="0" fontAlgn="base" hangingPunct="0">
        <a:spcBef>
          <a:spcPct val="0"/>
        </a:spcBef>
        <a:spcAft>
          <a:spcPct val="0"/>
        </a:spcAft>
        <a:defRPr sz="4200">
          <a:solidFill>
            <a:srgbClr val="000000"/>
          </a:solidFill>
          <a:latin typeface="Economica"/>
          <a:ea typeface="Economica"/>
          <a:cs typeface="Economica"/>
          <a:sym typeface="Economica"/>
        </a:defRPr>
      </a:lvl5pPr>
      <a:lvl6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6pPr>
      <a:lvl7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7pPr>
      <a:lvl8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8pPr>
      <a:lvl9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9pPr>
    </p:titleStyle>
    <p:bodyStyle>
      <a:lvl1pPr marL="457200" indent="-342900"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1pPr>
      <a:lvl2pPr marL="10048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2pPr>
      <a:lvl3pPr marL="14620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3pPr>
      <a:lvl4pPr marL="19192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4pPr>
      <a:lvl5pPr marL="23764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5pPr>
      <a:lvl6pPr marL="28339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6pPr>
      <a:lvl7pPr marL="32911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7pPr>
      <a:lvl8pPr marL="37483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8pPr>
      <a:lvl9pPr marL="42055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Econom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Google Shape;62;p13">
            <a:extLst>
              <a:ext uri="{FF2B5EF4-FFF2-40B4-BE49-F238E27FC236}">
                <a16:creationId xmlns:a16="http://schemas.microsoft.com/office/drawing/2014/main" id="{E5450000-ADBB-4D8E-A4D3-49E867969D08}"/>
              </a:ext>
            </a:extLst>
          </p:cNvPr>
          <p:cNvSpPr txBox="1">
            <a:spLocks noGrp="1"/>
          </p:cNvSpPr>
          <p:nvPr>
            <p:ph type="ctrTitle"/>
          </p:nvPr>
        </p:nvSpPr>
        <p:spPr>
          <a:xfrm>
            <a:off x="3044825" y="1437372"/>
            <a:ext cx="3255450" cy="1614707"/>
          </a:xfrm>
        </p:spPr>
        <p:txBody>
          <a:bodyPr>
            <a:normAutofit fontScale="90000"/>
          </a:bodyPr>
          <a:lstStyle>
            <a:lvl1pPr defTabSz="786384">
              <a:defRPr sz="3612"/>
            </a:lvl1pPr>
          </a:lstStyle>
          <a:p>
            <a:pPr eaLnBrk="1" fontAlgn="auto" hangingPunct="1">
              <a:spcBef>
                <a:spcPts val="0"/>
              </a:spcBef>
              <a:spcAft>
                <a:spcPts val="0"/>
              </a:spcAft>
              <a:defRPr/>
            </a:pPr>
            <a:r>
              <a:rPr sz="4400" b="1" dirty="0">
                <a:solidFill>
                  <a:srgbClr val="CCA677"/>
                </a:solidFill>
              </a:rPr>
              <a:t>Emergence of Bangladesh</a:t>
            </a:r>
          </a:p>
        </p:txBody>
      </p:sp>
      <p:sp>
        <p:nvSpPr>
          <p:cNvPr id="128" name="Google Shape;63;p13">
            <a:extLst>
              <a:ext uri="{FF2B5EF4-FFF2-40B4-BE49-F238E27FC236}">
                <a16:creationId xmlns:a16="http://schemas.microsoft.com/office/drawing/2014/main" id="{437C93D9-323F-4AE8-9B82-B3DCDF74CE1E}"/>
              </a:ext>
            </a:extLst>
          </p:cNvPr>
          <p:cNvSpPr txBox="1">
            <a:spLocks noGrp="1"/>
          </p:cNvSpPr>
          <p:nvPr>
            <p:ph type="subTitle" sz="quarter" idx="1"/>
          </p:nvPr>
        </p:nvSpPr>
        <p:spPr>
          <a:xfrm>
            <a:off x="3044825" y="3116263"/>
            <a:ext cx="3054350" cy="701675"/>
          </a:xfrm>
        </p:spPr>
        <p:txBody>
          <a:bodyPr>
            <a:normAutofit/>
          </a:bodyPr>
          <a:lstStyle>
            <a:lvl1pPr marL="0" indent="0" defTabSz="868680">
              <a:lnSpc>
                <a:spcPct val="80000"/>
              </a:lnSpc>
              <a:defRPr sz="1804"/>
            </a:lvl1pPr>
          </a:lstStyle>
          <a:p>
            <a:pPr eaLnBrk="1" fontAlgn="auto" hangingPunct="1">
              <a:spcBef>
                <a:spcPts val="0"/>
              </a:spcBef>
              <a:spcAft>
                <a:spcPts val="0"/>
              </a:spcAft>
              <a:defRPr/>
            </a:pPr>
            <a:r>
              <a:rPr dirty="0">
                <a:latin typeface="Bahnschrift Condensed" panose="020B0502040204020203" pitchFamily="34" charset="0"/>
              </a:rPr>
              <a:t>Ancient world, subcontinent: Locating Bengal</a:t>
            </a:r>
          </a:p>
        </p:txBody>
      </p:sp>
      <p:sp>
        <p:nvSpPr>
          <p:cNvPr id="129" name="Google Shape;64;p13">
            <a:extLst>
              <a:ext uri="{FF2B5EF4-FFF2-40B4-BE49-F238E27FC236}">
                <a16:creationId xmlns:a16="http://schemas.microsoft.com/office/drawing/2014/main" id="{9205D5C4-13E1-4D4E-9140-8C2A3E38BECF}"/>
              </a:ext>
            </a:extLst>
          </p:cNvPr>
          <p:cNvSpPr txBox="1"/>
          <p:nvPr/>
        </p:nvSpPr>
        <p:spPr>
          <a:xfrm>
            <a:off x="3201988" y="4689475"/>
            <a:ext cx="2397125" cy="454025"/>
          </a:xfrm>
          <a:prstGeom prst="rect">
            <a:avLst/>
          </a:prstGeom>
          <a:ln w="12700">
            <a:miter lim="400000"/>
          </a:ln>
        </p:spPr>
        <p:txBody>
          <a:bodyPr lIns="91424" tIns="91424" rIns="91424" bIns="91424">
            <a:normAutofit/>
          </a:bodyPr>
          <a:lstStyle>
            <a:lvl1pPr algn="ctr" defTabSz="841247">
              <a:lnSpc>
                <a:spcPct val="90000"/>
              </a:lnSpc>
              <a:defRPr sz="1748">
                <a:latin typeface="Economica"/>
                <a:ea typeface="Economica"/>
                <a:cs typeface="Economica"/>
                <a:sym typeface="Economica"/>
              </a:defRPr>
            </a:lvl1pPr>
          </a:lstStyle>
          <a:p>
            <a:pPr eaLnBrk="1" fontAlgn="auto">
              <a:spcBef>
                <a:spcPts val="0"/>
              </a:spcBef>
              <a:spcAft>
                <a:spcPts val="0"/>
              </a:spcAft>
              <a:defRPr/>
            </a:pPr>
            <a:r>
              <a:rPr kern="0" dirty="0">
                <a:latin typeface="Bahnschrift Condensed" panose="020B0502040204020203" pitchFamily="34" charset="0"/>
              </a:rPr>
              <a:t>EMB 101 | Class </a:t>
            </a:r>
            <a:r>
              <a:rPr lang="en-US" kern="0" dirty="0">
                <a:latin typeface="Bahnschrift Condensed" panose="020B0502040204020203" pitchFamily="34" charset="0"/>
              </a:rPr>
              <a:t>1 &amp; 2</a:t>
            </a:r>
            <a:endParaRPr kern="0" dirty="0">
              <a:latin typeface="Bahnschrift Condensed" panose="020B0502040204020203"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Google Shape;103;p19">
            <a:extLst>
              <a:ext uri="{FF2B5EF4-FFF2-40B4-BE49-F238E27FC236}">
                <a16:creationId xmlns:a16="http://schemas.microsoft.com/office/drawing/2014/main" id="{9BA93B68-C725-4B6F-81A2-D4F8BC5EC844}"/>
              </a:ext>
            </a:extLst>
          </p:cNvPr>
          <p:cNvSpPr txBox="1">
            <a:spLocks noGrp="1"/>
          </p:cNvSpPr>
          <p:nvPr>
            <p:ph type="body" sz="quarter" idx="4294967295"/>
          </p:nvPr>
        </p:nvSpPr>
        <p:spPr>
          <a:xfrm>
            <a:off x="311150" y="1400175"/>
            <a:ext cx="3170604" cy="3427412"/>
          </a:xfrm>
        </p:spPr>
        <p:txBody>
          <a:bodyPr>
            <a:normAutofit fontScale="92500" lnSpcReduction="10000"/>
          </a:bodyPr>
          <a:lstStyle/>
          <a:p>
            <a:pPr marL="0" indent="0" defTabSz="667512" eaLnBrk="1" fontAlgn="auto" hangingPunct="1">
              <a:spcBef>
                <a:spcPts val="0"/>
              </a:spcBef>
              <a:spcAft>
                <a:spcPts val="0"/>
              </a:spcAft>
              <a:buSzTx/>
              <a:buFont typeface="Helvetica"/>
              <a:buNone/>
              <a:defRPr sz="1095">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The </a:t>
            </a:r>
            <a:r>
              <a:rPr sz="1600" dirty="0" err="1">
                <a:latin typeface="Bahnschrift Condensed" panose="020B0502040204020203" pitchFamily="34" charset="0"/>
                <a:ea typeface="Economica"/>
                <a:cs typeface="Economica"/>
                <a:sym typeface="Economica"/>
              </a:rPr>
              <a:t>Mauryans</a:t>
            </a:r>
            <a:r>
              <a:rPr sz="1600" dirty="0">
                <a:latin typeface="Bahnschrift Condensed" panose="020B0502040204020203" pitchFamily="34" charset="0"/>
                <a:ea typeface="Economica"/>
                <a:cs typeface="Economica"/>
                <a:sym typeface="Economica"/>
              </a:rPr>
              <a:t> unified most parts of the Indian subcontinent. </a:t>
            </a:r>
          </a:p>
          <a:p>
            <a:pPr marL="0" indent="0" defTabSz="667512" eaLnBrk="1" fontAlgn="auto" hangingPunct="1">
              <a:spcBef>
                <a:spcPts val="800"/>
              </a:spcBef>
              <a:spcAft>
                <a:spcPts val="0"/>
              </a:spcAft>
              <a:buSzTx/>
              <a:buFont typeface="Helvetica"/>
              <a:buNone/>
              <a:defRPr sz="1095">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During this time, the </a:t>
            </a:r>
            <a:r>
              <a:rPr sz="1600" dirty="0" err="1">
                <a:latin typeface="Bahnschrift Condensed" panose="020B0502040204020203" pitchFamily="34" charset="0"/>
                <a:ea typeface="Economica"/>
                <a:cs typeface="Economica"/>
                <a:sym typeface="Economica"/>
              </a:rPr>
              <a:t>Mauryans</a:t>
            </a:r>
            <a:r>
              <a:rPr sz="1600" dirty="0">
                <a:latin typeface="Bahnschrift Condensed" panose="020B0502040204020203" pitchFamily="34" charset="0"/>
                <a:ea typeface="Economica"/>
                <a:cs typeface="Economica"/>
                <a:sym typeface="Economica"/>
              </a:rPr>
              <a:t> built the Grand Trunk Road which facilitated the trade and attracted people from around the globe. </a:t>
            </a:r>
          </a:p>
          <a:p>
            <a:pPr marL="0" indent="0" defTabSz="667512" eaLnBrk="1" fontAlgn="auto" hangingPunct="1">
              <a:spcBef>
                <a:spcPts val="800"/>
              </a:spcBef>
              <a:spcAft>
                <a:spcPts val="0"/>
              </a:spcAft>
              <a:buSzTx/>
              <a:buFont typeface="Helvetica"/>
              <a:buNone/>
              <a:defRPr sz="1095">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Emperor Asoka played an important role by sponsoring Buddhism. He sent missionaries, bureaucrats and trades in various places with Buddhist artifacts &amp; doctrine. This diplomatic move connected Bengal with other regions of the subcontinent and especially south-east Asia. </a:t>
            </a:r>
          </a:p>
        </p:txBody>
      </p:sp>
      <p:sp>
        <p:nvSpPr>
          <p:cNvPr id="152" name="Google Shape;105;p19">
            <a:extLst>
              <a:ext uri="{FF2B5EF4-FFF2-40B4-BE49-F238E27FC236}">
                <a16:creationId xmlns:a16="http://schemas.microsoft.com/office/drawing/2014/main" id="{7B975B0D-64A6-4B2D-9271-D07C7F49BDF7}"/>
              </a:ext>
            </a:extLst>
          </p:cNvPr>
          <p:cNvSpPr txBox="1">
            <a:spLocks noGrp="1"/>
          </p:cNvSpPr>
          <p:nvPr>
            <p:ph type="title"/>
          </p:nvPr>
        </p:nvSpPr>
        <p:spPr>
          <a:xfrm>
            <a:off x="254879" y="308269"/>
            <a:ext cx="2992438" cy="922044"/>
          </a:xfrm>
        </p:spPr>
        <p:txBody>
          <a:bodyPr>
            <a:noAutofit/>
          </a:bodyPr>
          <a:lstStyle>
            <a:lvl1pPr defTabSz="475487">
              <a:defRPr sz="1871">
                <a:solidFill>
                  <a:srgbClr val="CCA677"/>
                </a:solidFill>
              </a:defRPr>
            </a:lvl1pPr>
          </a:lstStyle>
          <a:p>
            <a:pPr algn="ctr" eaLnBrk="1" fontAlgn="auto" hangingPunct="1">
              <a:spcBef>
                <a:spcPts val="0"/>
              </a:spcBef>
              <a:spcAft>
                <a:spcPts val="0"/>
              </a:spcAft>
              <a:defRPr/>
            </a:pPr>
            <a:r>
              <a:rPr sz="3200" b="1" dirty="0"/>
              <a:t>Bengal under the </a:t>
            </a:r>
            <a:r>
              <a:rPr sz="3200" b="1" dirty="0" err="1"/>
              <a:t>Mauryans</a:t>
            </a:r>
            <a:endParaRPr sz="3200" b="1" dirty="0"/>
          </a:p>
        </p:txBody>
      </p:sp>
      <p:sp>
        <p:nvSpPr>
          <p:cNvPr id="5" name="Rectangle 4">
            <a:extLst>
              <a:ext uri="{FF2B5EF4-FFF2-40B4-BE49-F238E27FC236}">
                <a16:creationId xmlns:a16="http://schemas.microsoft.com/office/drawing/2014/main" id="{645FA6C1-20F9-4DB8-AC8D-6CFE3209CACF}"/>
              </a:ext>
            </a:extLst>
          </p:cNvPr>
          <p:cNvSpPr/>
          <p:nvPr/>
        </p:nvSpPr>
        <p:spPr>
          <a:xfrm>
            <a:off x="3574586" y="0"/>
            <a:ext cx="5569414" cy="5092505"/>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15363" name="Google Shape;104;p19" descr="Google Shape;104;p19">
            <a:extLst>
              <a:ext uri="{FF2B5EF4-FFF2-40B4-BE49-F238E27FC236}">
                <a16:creationId xmlns:a16="http://schemas.microsoft.com/office/drawing/2014/main" id="{2BFF4CFD-98AF-441C-A0D4-C14FD76A6CD9}"/>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95688" y="149471"/>
            <a:ext cx="5548312" cy="48387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96E69ED-41BE-4D42-B429-045AEB579F50}"/>
              </a:ext>
            </a:extLst>
          </p:cNvPr>
          <p:cNvCxnSpPr>
            <a:cxnSpLocks/>
          </p:cNvCxnSpPr>
          <p:nvPr/>
        </p:nvCxnSpPr>
        <p:spPr>
          <a:xfrm>
            <a:off x="405324" y="1315330"/>
            <a:ext cx="2759906"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99B4D3-2F23-497F-B084-AF40EABC5E82}"/>
              </a:ext>
            </a:extLst>
          </p:cNvPr>
          <p:cNvSpPr/>
          <p:nvPr/>
        </p:nvSpPr>
        <p:spPr>
          <a:xfrm>
            <a:off x="3927695" y="0"/>
            <a:ext cx="5216305" cy="5092505"/>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54" name="Google Shape;110;p20">
            <a:extLst>
              <a:ext uri="{FF2B5EF4-FFF2-40B4-BE49-F238E27FC236}">
                <a16:creationId xmlns:a16="http://schemas.microsoft.com/office/drawing/2014/main" id="{8EA27B10-8822-4969-BF5F-F4C8A84F9EE3}"/>
              </a:ext>
            </a:extLst>
          </p:cNvPr>
          <p:cNvSpPr txBox="1">
            <a:spLocks noGrp="1"/>
          </p:cNvSpPr>
          <p:nvPr>
            <p:ph type="title"/>
          </p:nvPr>
        </p:nvSpPr>
        <p:spPr>
          <a:xfrm>
            <a:off x="311150" y="334597"/>
            <a:ext cx="3473059" cy="755650"/>
          </a:xfrm>
        </p:spPr>
        <p:txBody>
          <a:bodyPr>
            <a:noAutofit/>
          </a:bodyPr>
          <a:lstStyle>
            <a:lvl1pPr defTabSz="475487">
              <a:defRPr sz="1871">
                <a:solidFill>
                  <a:srgbClr val="CCA677"/>
                </a:solidFill>
              </a:defRPr>
            </a:lvl1pPr>
          </a:lstStyle>
          <a:p>
            <a:pPr algn="ctr" eaLnBrk="1" fontAlgn="auto" hangingPunct="1">
              <a:lnSpc>
                <a:spcPts val="4320"/>
              </a:lnSpc>
              <a:spcBef>
                <a:spcPts val="0"/>
              </a:spcBef>
              <a:spcAft>
                <a:spcPts val="0"/>
              </a:spcAft>
              <a:defRPr/>
            </a:pPr>
            <a:r>
              <a:rPr sz="3600" b="1" dirty="0"/>
              <a:t>Bengal under the Guptas</a:t>
            </a:r>
          </a:p>
        </p:txBody>
      </p:sp>
      <p:sp>
        <p:nvSpPr>
          <p:cNvPr id="155" name="Google Shape;111;p20">
            <a:extLst>
              <a:ext uri="{FF2B5EF4-FFF2-40B4-BE49-F238E27FC236}">
                <a16:creationId xmlns:a16="http://schemas.microsoft.com/office/drawing/2014/main" id="{1F7A6A2F-7ED7-4F43-9BE1-1E0AE039D70B}"/>
              </a:ext>
            </a:extLst>
          </p:cNvPr>
          <p:cNvSpPr txBox="1">
            <a:spLocks noGrp="1"/>
          </p:cNvSpPr>
          <p:nvPr>
            <p:ph type="body" sz="half" idx="4294967295"/>
          </p:nvPr>
        </p:nvSpPr>
        <p:spPr>
          <a:xfrm>
            <a:off x="254879" y="1533379"/>
            <a:ext cx="3529330" cy="3983624"/>
          </a:xfrm>
        </p:spPr>
        <p:txBody>
          <a:bodyPr>
            <a:normAutofit/>
          </a:bodyPr>
          <a:lstStyle/>
          <a:p>
            <a:pPr marL="0" indent="0" defTabSz="822959" eaLnBrk="1" fontAlgn="auto" hangingPunct="1">
              <a:spcBef>
                <a:spcPts val="0"/>
              </a:spcBef>
              <a:spcAft>
                <a:spcPts val="0"/>
              </a:spcAft>
              <a:buSzTx/>
              <a:buNone/>
              <a:defRPr sz="1350">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Bengal was an important province of the Guptas. </a:t>
            </a:r>
          </a:p>
          <a:p>
            <a:pPr marL="0" indent="0" defTabSz="822959" eaLnBrk="1" fontAlgn="auto" hangingPunct="1">
              <a:spcBef>
                <a:spcPts val="1000"/>
              </a:spcBef>
              <a:spcAft>
                <a:spcPts val="0"/>
              </a:spcAft>
              <a:buSzTx/>
              <a:buNone/>
              <a:defRPr sz="1350">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During this time, the Guptas enforced well-organized administrative system. </a:t>
            </a:r>
          </a:p>
          <a:p>
            <a:pPr marL="0" indent="0" defTabSz="822959" eaLnBrk="1" fontAlgn="auto" hangingPunct="1">
              <a:spcBef>
                <a:spcPts val="1000"/>
              </a:spcBef>
              <a:spcAft>
                <a:spcPts val="0"/>
              </a:spcAft>
              <a:buSzTx/>
              <a:buNone/>
              <a:defRPr sz="1350">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This era witnessed the development of art and sculpture. </a:t>
            </a:r>
          </a:p>
          <a:p>
            <a:pPr marL="0" indent="0" defTabSz="822959" eaLnBrk="1" fontAlgn="auto" hangingPunct="1">
              <a:spcBef>
                <a:spcPts val="1000"/>
              </a:spcBef>
              <a:spcAft>
                <a:spcPts val="0"/>
              </a:spcAft>
              <a:buSzTx/>
              <a:buNone/>
              <a:defRPr sz="1350">
                <a:latin typeface="Economica"/>
                <a:ea typeface="Economica"/>
                <a:cs typeface="Economica"/>
                <a:sym typeface="Economica"/>
              </a:defRPr>
            </a:pPr>
            <a:r>
              <a:rPr sz="1600" dirty="0">
                <a:latin typeface="Bahnschrift Condensed" panose="020B0502040204020203" pitchFamily="34" charset="0"/>
                <a:ea typeface="Economica"/>
                <a:cs typeface="Economica"/>
                <a:sym typeface="Economica"/>
              </a:rPr>
              <a:t>This is the second time after the </a:t>
            </a:r>
            <a:r>
              <a:rPr sz="1600" dirty="0" err="1">
                <a:latin typeface="Bahnschrift Condensed" panose="020B0502040204020203" pitchFamily="34" charset="0"/>
                <a:ea typeface="Economica"/>
                <a:cs typeface="Economica"/>
                <a:sym typeface="Economica"/>
              </a:rPr>
              <a:t>Mauryans</a:t>
            </a:r>
            <a:r>
              <a:rPr sz="1600" dirty="0">
                <a:latin typeface="Bahnschrift Condensed" panose="020B0502040204020203" pitchFamily="34" charset="0"/>
                <a:ea typeface="Economica"/>
                <a:cs typeface="Economica"/>
                <a:sym typeface="Economica"/>
              </a:rPr>
              <a:t> Bengal became part of and connected to the other parts of Indian subcontinent under one administration</a:t>
            </a:r>
          </a:p>
        </p:txBody>
      </p:sp>
      <p:pic>
        <p:nvPicPr>
          <p:cNvPr id="16388" name="Google Shape;112;p20" descr="Google Shape;112;p20">
            <a:extLst>
              <a:ext uri="{FF2B5EF4-FFF2-40B4-BE49-F238E27FC236}">
                <a16:creationId xmlns:a16="http://schemas.microsoft.com/office/drawing/2014/main" id="{4B9542D2-1209-4E96-BC4F-718595CB524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941763" y="152082"/>
            <a:ext cx="5202237" cy="4816475"/>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64BBD2D-49B5-43E7-808A-AEFFC3CB8ADE}"/>
              </a:ext>
            </a:extLst>
          </p:cNvPr>
          <p:cNvCxnSpPr>
            <a:cxnSpLocks/>
          </p:cNvCxnSpPr>
          <p:nvPr/>
        </p:nvCxnSpPr>
        <p:spPr>
          <a:xfrm>
            <a:off x="588204" y="1329397"/>
            <a:ext cx="2759906"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56E933-CB9F-4584-8269-43E6CE68AB21}"/>
              </a:ext>
            </a:extLst>
          </p:cNvPr>
          <p:cNvSpPr/>
          <p:nvPr/>
        </p:nvSpPr>
        <p:spPr>
          <a:xfrm>
            <a:off x="0" y="0"/>
            <a:ext cx="6629400" cy="5143500"/>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17410" name="Picture 1" descr="Picture 1">
            <a:extLst>
              <a:ext uri="{FF2B5EF4-FFF2-40B4-BE49-F238E27FC236}">
                <a16:creationId xmlns:a16="http://schemas.microsoft.com/office/drawing/2014/main" id="{7F62D432-097B-4C60-A5BC-CF940365F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887"/>
            <a:ext cx="6629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411" name="TextBox 2">
            <a:extLst>
              <a:ext uri="{FF2B5EF4-FFF2-40B4-BE49-F238E27FC236}">
                <a16:creationId xmlns:a16="http://schemas.microsoft.com/office/drawing/2014/main" id="{E6D29912-1743-468F-999A-66DDBED1DADC}"/>
              </a:ext>
            </a:extLst>
          </p:cNvPr>
          <p:cNvSpPr txBox="1">
            <a:spLocks noChangeArrowheads="1"/>
          </p:cNvSpPr>
          <p:nvPr/>
        </p:nvSpPr>
        <p:spPr bwMode="auto">
          <a:xfrm>
            <a:off x="6629400" y="341313"/>
            <a:ext cx="235426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r>
              <a:rPr lang="en-US" altLang="en-US" sz="3200" b="1" dirty="0">
                <a:solidFill>
                  <a:srgbClr val="CCA677"/>
                </a:solidFill>
                <a:latin typeface="Economica"/>
              </a:rPr>
              <a:t>Nalanda University</a:t>
            </a:r>
          </a:p>
        </p:txBody>
      </p:sp>
      <p:sp>
        <p:nvSpPr>
          <p:cNvPr id="6" name="TextBox 5">
            <a:extLst>
              <a:ext uri="{FF2B5EF4-FFF2-40B4-BE49-F238E27FC236}">
                <a16:creationId xmlns:a16="http://schemas.microsoft.com/office/drawing/2014/main" id="{393A9192-3F3A-4A46-99C7-52B955E4DAAC}"/>
              </a:ext>
            </a:extLst>
          </p:cNvPr>
          <p:cNvSpPr txBox="1"/>
          <p:nvPr/>
        </p:nvSpPr>
        <p:spPr>
          <a:xfrm>
            <a:off x="6831305" y="1482179"/>
            <a:ext cx="2152357"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en-US" sz="1600" dirty="0">
                <a:solidFill>
                  <a:schemeClr val="tx1"/>
                </a:solidFill>
                <a:latin typeface="Bahnschrift Condensed" panose="020B0502040204020203" pitchFamily="34" charset="0"/>
              </a:rPr>
              <a:t>Established around 427CE by the Gupta’s. </a:t>
            </a:r>
          </a:p>
          <a:p>
            <a:endParaRPr lang="en-US" altLang="en-US" sz="1600" dirty="0">
              <a:solidFill>
                <a:schemeClr val="tx1"/>
              </a:solidFill>
              <a:latin typeface="Bahnschrift Condensed" panose="020B0502040204020203" pitchFamily="34" charset="0"/>
            </a:endParaRPr>
          </a:p>
          <a:p>
            <a:r>
              <a:rPr lang="en-US" sz="1600" dirty="0">
                <a:solidFill>
                  <a:schemeClr val="tx1"/>
                </a:solidFill>
                <a:latin typeface="Bahnschrift Condensed" panose="020B0502040204020203" pitchFamily="34" charset="0"/>
              </a:rPr>
              <a:t>Was one of the world's earliest residential universities</a:t>
            </a:r>
          </a:p>
          <a:p>
            <a:endParaRPr lang="en-US" sz="1600" dirty="0">
              <a:solidFill>
                <a:schemeClr val="tx1"/>
              </a:solidFill>
              <a:latin typeface="Bahnschrift Condensed" panose="020B0502040204020203" pitchFamily="34" charset="0"/>
            </a:endParaRPr>
          </a:p>
          <a:p>
            <a:r>
              <a:rPr lang="en-US" sz="1600" dirty="0">
                <a:solidFill>
                  <a:schemeClr val="tx1"/>
                </a:solidFill>
                <a:latin typeface="Bahnschrift Condensed" panose="020B0502040204020203" pitchFamily="34" charset="0"/>
              </a:rPr>
              <a:t>The university's library, "Dharma </a:t>
            </a:r>
            <a:r>
              <a:rPr lang="en-US" sz="1600" dirty="0" err="1">
                <a:solidFill>
                  <a:schemeClr val="tx1"/>
                </a:solidFill>
                <a:latin typeface="Bahnschrift Condensed" panose="020B0502040204020203" pitchFamily="34" charset="0"/>
              </a:rPr>
              <a:t>Gunj</a:t>
            </a:r>
            <a:r>
              <a:rPr lang="en-US" sz="1600" dirty="0">
                <a:solidFill>
                  <a:schemeClr val="tx1"/>
                </a:solidFill>
                <a:latin typeface="Bahnschrift Condensed" panose="020B0502040204020203" pitchFamily="34" charset="0"/>
              </a:rPr>
              <a:t>" or "Mountain of Truth," housed millions of books and manuscripts.</a:t>
            </a:r>
          </a:p>
        </p:txBody>
      </p:sp>
      <p:cxnSp>
        <p:nvCxnSpPr>
          <p:cNvPr id="7" name="Straight Connector 6">
            <a:extLst>
              <a:ext uri="{FF2B5EF4-FFF2-40B4-BE49-F238E27FC236}">
                <a16:creationId xmlns:a16="http://schemas.microsoft.com/office/drawing/2014/main" id="{C4FF6AC8-A763-490B-8E1E-47297B519A0F}"/>
              </a:ext>
            </a:extLst>
          </p:cNvPr>
          <p:cNvCxnSpPr>
            <a:cxnSpLocks/>
          </p:cNvCxnSpPr>
          <p:nvPr/>
        </p:nvCxnSpPr>
        <p:spPr>
          <a:xfrm>
            <a:off x="6800531" y="1418531"/>
            <a:ext cx="2183131"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866F3E-5368-4FD7-91C3-127651FED600}"/>
              </a:ext>
            </a:extLst>
          </p:cNvPr>
          <p:cNvSpPr/>
          <p:nvPr/>
        </p:nvSpPr>
        <p:spPr>
          <a:xfrm>
            <a:off x="0" y="1"/>
            <a:ext cx="6629400" cy="5143500"/>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18434" name="Picture 1" descr="Picture 1">
            <a:extLst>
              <a:ext uri="{FF2B5EF4-FFF2-40B4-BE49-F238E27FC236}">
                <a16:creationId xmlns:a16="http://schemas.microsoft.com/office/drawing/2014/main" id="{7EDFDCA4-DF14-4797-A8EB-D4741C871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102"/>
            <a:ext cx="66294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TextBox 2">
            <a:extLst>
              <a:ext uri="{FF2B5EF4-FFF2-40B4-BE49-F238E27FC236}">
                <a16:creationId xmlns:a16="http://schemas.microsoft.com/office/drawing/2014/main" id="{8B2F48D9-DACC-4921-B86C-2581D5A09FEF}"/>
              </a:ext>
            </a:extLst>
          </p:cNvPr>
          <p:cNvSpPr txBox="1">
            <a:spLocks noChangeArrowheads="1"/>
          </p:cNvSpPr>
          <p:nvPr/>
        </p:nvSpPr>
        <p:spPr bwMode="auto">
          <a:xfrm>
            <a:off x="6730352" y="439787"/>
            <a:ext cx="23542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r>
              <a:rPr lang="en-US" altLang="en-US" sz="4000" b="1" dirty="0">
                <a:solidFill>
                  <a:srgbClr val="CCA677"/>
                </a:solidFill>
                <a:latin typeface="Economica"/>
              </a:rPr>
              <a:t>Taxila</a:t>
            </a:r>
          </a:p>
        </p:txBody>
      </p:sp>
      <p:sp>
        <p:nvSpPr>
          <p:cNvPr id="8" name="TextBox 7">
            <a:extLst>
              <a:ext uri="{FF2B5EF4-FFF2-40B4-BE49-F238E27FC236}">
                <a16:creationId xmlns:a16="http://schemas.microsoft.com/office/drawing/2014/main" id="{B8EDC846-D2D3-465D-9074-CB46F8074987}"/>
              </a:ext>
            </a:extLst>
          </p:cNvPr>
          <p:cNvSpPr txBox="1"/>
          <p:nvPr/>
        </p:nvSpPr>
        <p:spPr>
          <a:xfrm>
            <a:off x="6730352" y="1250063"/>
            <a:ext cx="2152357" cy="32932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en-US" sz="1600" dirty="0">
                <a:solidFill>
                  <a:schemeClr val="tx1"/>
                </a:solidFill>
                <a:latin typeface="Bahnschrift Condensed" panose="020B0502040204020203" pitchFamily="34" charset="0"/>
              </a:rPr>
              <a:t>Taxila is considered one of the world's earliest universities, predating Nalanda and Alexandria.</a:t>
            </a:r>
          </a:p>
          <a:p>
            <a:endParaRPr lang="en-US" altLang="en-US" sz="1600" dirty="0">
              <a:solidFill>
                <a:schemeClr val="tx1"/>
              </a:solidFill>
              <a:latin typeface="Bahnschrift Condensed" panose="020B0502040204020203" pitchFamily="34" charset="0"/>
            </a:endParaRPr>
          </a:p>
          <a:p>
            <a:r>
              <a:rPr lang="en-US" sz="1600" dirty="0">
                <a:solidFill>
                  <a:schemeClr val="tx1"/>
                </a:solidFill>
                <a:latin typeface="Bahnschrift Condensed" panose="020B0502040204020203" pitchFamily="34" charset="0"/>
              </a:rPr>
              <a:t>The university offered a wide range of subjects, including philosophy, medicine, astronomy, grammar, and military science.</a:t>
            </a:r>
          </a:p>
          <a:p>
            <a:endParaRPr lang="en-US" sz="1600" dirty="0">
              <a:solidFill>
                <a:schemeClr val="tx1"/>
              </a:solidFill>
              <a:latin typeface="Bahnschrift Condensed" panose="020B0502040204020203" pitchFamily="34" charset="0"/>
            </a:endParaRPr>
          </a:p>
          <a:p>
            <a:r>
              <a:rPr lang="en-US" sz="1600" dirty="0">
                <a:solidFill>
                  <a:schemeClr val="tx1"/>
                </a:solidFill>
                <a:latin typeface="Bahnschrift Condensed" panose="020B0502040204020203" pitchFamily="34" charset="0"/>
              </a:rPr>
              <a:t>Taxila played a crucial role in the spread of Buddhism</a:t>
            </a:r>
          </a:p>
        </p:txBody>
      </p:sp>
      <p:cxnSp>
        <p:nvCxnSpPr>
          <p:cNvPr id="9" name="Straight Connector 8">
            <a:extLst>
              <a:ext uri="{FF2B5EF4-FFF2-40B4-BE49-F238E27FC236}">
                <a16:creationId xmlns:a16="http://schemas.microsoft.com/office/drawing/2014/main" id="{A33B95C2-B058-4616-97F6-D67B6ED63390}"/>
              </a:ext>
            </a:extLst>
          </p:cNvPr>
          <p:cNvCxnSpPr>
            <a:cxnSpLocks/>
          </p:cNvCxnSpPr>
          <p:nvPr/>
        </p:nvCxnSpPr>
        <p:spPr>
          <a:xfrm>
            <a:off x="6821632" y="1145367"/>
            <a:ext cx="2183131"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17;p21">
            <a:extLst>
              <a:ext uri="{FF2B5EF4-FFF2-40B4-BE49-F238E27FC236}">
                <a16:creationId xmlns:a16="http://schemas.microsoft.com/office/drawing/2014/main" id="{D99548D8-8D11-4A4A-9DE1-A381774FE25F}"/>
              </a:ext>
            </a:extLst>
          </p:cNvPr>
          <p:cNvSpPr txBox="1">
            <a:spLocks noGrp="1"/>
          </p:cNvSpPr>
          <p:nvPr>
            <p:ph type="title"/>
          </p:nvPr>
        </p:nvSpPr>
        <p:spPr>
          <a:xfrm>
            <a:off x="1174950" y="1130599"/>
            <a:ext cx="7077880" cy="1143467"/>
          </a:xfrm>
        </p:spPr>
        <p:txBody>
          <a:bodyPr>
            <a:normAutofit/>
          </a:bodyPr>
          <a:lstStyle/>
          <a:p>
            <a:pPr defTabSz="777240" eaLnBrk="1" fontAlgn="auto" hangingPunct="1">
              <a:spcBef>
                <a:spcPts val="0"/>
              </a:spcBef>
              <a:spcAft>
                <a:spcPts val="0"/>
              </a:spcAft>
              <a:defRPr sz="3145"/>
            </a:pPr>
            <a:r>
              <a:rPr sz="2400" dirty="0">
                <a:latin typeface="Bahnschrift Condensed" panose="020B0502040204020203" pitchFamily="34" charset="0"/>
              </a:rPr>
              <a:t>Local rulers from Bengal- the Pala, </a:t>
            </a:r>
            <a:r>
              <a:rPr sz="2400" dirty="0" err="1">
                <a:latin typeface="Bahnschrift Condensed" panose="020B0502040204020203" pitchFamily="34" charset="0"/>
              </a:rPr>
              <a:t>Sena</a:t>
            </a:r>
            <a:r>
              <a:rPr sz="2400" dirty="0">
                <a:latin typeface="Bahnschrift Condensed" panose="020B0502040204020203" pitchFamily="34" charset="0"/>
              </a:rPr>
              <a:t>, Deva, Chandra, </a:t>
            </a:r>
            <a:r>
              <a:rPr sz="2400" dirty="0" err="1">
                <a:latin typeface="Bahnschrift Condensed" panose="020B0502040204020203" pitchFamily="34" charset="0"/>
              </a:rPr>
              <a:t>Verman</a:t>
            </a:r>
            <a:r>
              <a:rPr sz="2400" dirty="0">
                <a:latin typeface="Bahnschrift Condensed" panose="020B0502040204020203" pitchFamily="34" charset="0"/>
              </a:rPr>
              <a:t>-</a:t>
            </a:r>
            <a:r>
              <a:rPr lang="en-US" sz="2400" dirty="0">
                <a:latin typeface="Bahnschrift Condensed" panose="020B0502040204020203" pitchFamily="34" charset="0"/>
              </a:rPr>
              <a:t/>
            </a:r>
            <a:br>
              <a:rPr lang="en-US" sz="2400" dirty="0">
                <a:latin typeface="Bahnschrift Condensed" panose="020B0502040204020203" pitchFamily="34" charset="0"/>
              </a:rPr>
            </a:br>
            <a:r>
              <a:rPr sz="2400" dirty="0">
                <a:latin typeface="Bahnschrift Condensed" panose="020B0502040204020203" pitchFamily="34" charset="0"/>
              </a:rPr>
              <a:t> </a:t>
            </a:r>
          </a:p>
        </p:txBody>
      </p:sp>
      <p:sp>
        <p:nvSpPr>
          <p:cNvPr id="3" name="TextBox 2">
            <a:extLst>
              <a:ext uri="{FF2B5EF4-FFF2-40B4-BE49-F238E27FC236}">
                <a16:creationId xmlns:a16="http://schemas.microsoft.com/office/drawing/2014/main" id="{923E0502-2033-4FFB-94A7-4D7F1A1D923A}"/>
              </a:ext>
            </a:extLst>
          </p:cNvPr>
          <p:cNvSpPr txBox="1">
            <a:spLocks noChangeArrowheads="1"/>
          </p:cNvSpPr>
          <p:nvPr/>
        </p:nvSpPr>
        <p:spPr bwMode="auto">
          <a:xfrm>
            <a:off x="1489216" y="18783"/>
            <a:ext cx="61937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r>
              <a:rPr lang="en-US" altLang="en-US" sz="4000" b="1" dirty="0">
                <a:solidFill>
                  <a:srgbClr val="CCA677"/>
                </a:solidFill>
                <a:latin typeface="Economica"/>
              </a:rPr>
              <a:t>Local Rulers from Bengal</a:t>
            </a:r>
          </a:p>
        </p:txBody>
      </p:sp>
      <p:grpSp>
        <p:nvGrpSpPr>
          <p:cNvPr id="13" name="Group 12">
            <a:extLst>
              <a:ext uri="{FF2B5EF4-FFF2-40B4-BE49-F238E27FC236}">
                <a16:creationId xmlns:a16="http://schemas.microsoft.com/office/drawing/2014/main" id="{FBA949BE-74A2-4AB3-8D7F-A8983FF92C5F}"/>
              </a:ext>
            </a:extLst>
          </p:cNvPr>
          <p:cNvGrpSpPr/>
          <p:nvPr/>
        </p:nvGrpSpPr>
        <p:grpSpPr>
          <a:xfrm>
            <a:off x="350115" y="1912913"/>
            <a:ext cx="8915290" cy="2522969"/>
            <a:chOff x="336047" y="2419350"/>
            <a:chExt cx="8915290" cy="2522969"/>
          </a:xfrm>
        </p:grpSpPr>
        <p:sp>
          <p:nvSpPr>
            <p:cNvPr id="2" name="AutoShape 2" descr="Image of ">
              <a:extLst>
                <a:ext uri="{FF2B5EF4-FFF2-40B4-BE49-F238E27FC236}">
                  <a16:creationId xmlns:a16="http://schemas.microsoft.com/office/drawing/2014/main" id="{4E4A8635-2B9C-4991-8930-88ACAC7FFB4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C3DD1E5-4EFD-43F1-AFCF-7533C43B5DF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46846" y="2525905"/>
              <a:ext cx="1917602" cy="1917602"/>
            </a:xfrm>
            <a:prstGeom prst="rect">
              <a:avLst/>
            </a:prstGeom>
          </p:spPr>
        </p:pic>
        <p:pic>
          <p:nvPicPr>
            <p:cNvPr id="7" name="Picture 6">
              <a:extLst>
                <a:ext uri="{FF2B5EF4-FFF2-40B4-BE49-F238E27FC236}">
                  <a16:creationId xmlns:a16="http://schemas.microsoft.com/office/drawing/2014/main" id="{3F9F1442-A1BF-4F9A-88D4-7A0D1D857BD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6047" y="2525905"/>
              <a:ext cx="1917602" cy="1917602"/>
            </a:xfrm>
            <a:prstGeom prst="rect">
              <a:avLst/>
            </a:prstGeom>
          </p:spPr>
        </p:pic>
        <p:pic>
          <p:nvPicPr>
            <p:cNvPr id="1028" name="Picture 4" descr="Religious Harmony between Multifaith 8K HD | Premium AI-generated image">
              <a:extLst>
                <a:ext uri="{FF2B5EF4-FFF2-40B4-BE49-F238E27FC236}">
                  <a16:creationId xmlns:a16="http://schemas.microsoft.com/office/drawing/2014/main" id="{EE1881E1-DB37-4FAB-8967-429215500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797" y="2525905"/>
              <a:ext cx="1917602" cy="1917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ian Administrative System in Ancient Period">
              <a:extLst>
                <a:ext uri="{FF2B5EF4-FFF2-40B4-BE49-F238E27FC236}">
                  <a16:creationId xmlns:a16="http://schemas.microsoft.com/office/drawing/2014/main" id="{6D3482C0-2F2A-4AA6-A3E2-C602F72DD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97" t="-136" r="15843" b="11418"/>
            <a:stretch/>
          </p:blipFill>
          <p:spPr bwMode="auto">
            <a:xfrm>
              <a:off x="6867820" y="2525905"/>
              <a:ext cx="2027493" cy="19176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548AD23-A8B8-4D2C-89CC-51AEE8700C36}"/>
                </a:ext>
              </a:extLst>
            </p:cNvPr>
            <p:cNvSpPr txBox="1"/>
            <p:nvPr/>
          </p:nvSpPr>
          <p:spPr>
            <a:xfrm>
              <a:off x="2755589" y="4526820"/>
              <a:ext cx="139973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Condensed" panose="020B0502040204020203" pitchFamily="34" charset="0"/>
                </a:rPr>
                <a:t>Excelled in trade</a:t>
              </a:r>
              <a:endParaRPr lang="en-US" dirty="0"/>
            </a:p>
          </p:txBody>
        </p:sp>
        <p:sp>
          <p:nvSpPr>
            <p:cNvPr id="14" name="TextBox 13">
              <a:extLst>
                <a:ext uri="{FF2B5EF4-FFF2-40B4-BE49-F238E27FC236}">
                  <a16:creationId xmlns:a16="http://schemas.microsoft.com/office/drawing/2014/main" id="{DA3723E0-36F8-4E4D-93C8-5CDCA2DB503F}"/>
                </a:ext>
              </a:extLst>
            </p:cNvPr>
            <p:cNvSpPr txBox="1"/>
            <p:nvPr/>
          </p:nvSpPr>
          <p:spPr>
            <a:xfrm>
              <a:off x="4658364" y="4523052"/>
              <a:ext cx="2286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Condensed" panose="020B0502040204020203" pitchFamily="34" charset="0"/>
                </a:rPr>
                <a:t>Maintained religious harmony</a:t>
              </a:r>
              <a:endParaRPr lang="en-US" dirty="0"/>
            </a:p>
          </p:txBody>
        </p:sp>
        <p:sp>
          <p:nvSpPr>
            <p:cNvPr id="16" name="TextBox 15">
              <a:extLst>
                <a:ext uri="{FF2B5EF4-FFF2-40B4-BE49-F238E27FC236}">
                  <a16:creationId xmlns:a16="http://schemas.microsoft.com/office/drawing/2014/main" id="{5E23C24A-B4D8-4A47-B0E6-2DB11B08A028}"/>
                </a:ext>
              </a:extLst>
            </p:cNvPr>
            <p:cNvSpPr txBox="1"/>
            <p:nvPr/>
          </p:nvSpPr>
          <p:spPr>
            <a:xfrm>
              <a:off x="6511795" y="4419099"/>
              <a:ext cx="273954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dirty="0">
                  <a:latin typeface="Bahnschrift Condensed" panose="020B0502040204020203" pitchFamily="34" charset="0"/>
                </a:rPr>
                <a:t>Instrumentalized a welcoming administrative system</a:t>
              </a:r>
              <a:endParaRPr lang="en-US" dirty="0"/>
            </a:p>
          </p:txBody>
        </p:sp>
        <p:sp>
          <p:nvSpPr>
            <p:cNvPr id="18" name="TextBox 17">
              <a:extLst>
                <a:ext uri="{FF2B5EF4-FFF2-40B4-BE49-F238E27FC236}">
                  <a16:creationId xmlns:a16="http://schemas.microsoft.com/office/drawing/2014/main" id="{98801093-06D5-4CDC-851D-F368177F27ED}"/>
                </a:ext>
              </a:extLst>
            </p:cNvPr>
            <p:cNvSpPr txBox="1"/>
            <p:nvPr/>
          </p:nvSpPr>
          <p:spPr>
            <a:xfrm>
              <a:off x="336047" y="4455691"/>
              <a:ext cx="185046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latin typeface="Bahnschrift Condensed" panose="020B0502040204020203" pitchFamily="34" charset="0"/>
                </a:rPr>
                <a:t>Sponsored learning centers</a:t>
              </a:r>
              <a:endParaRPr lang="en-US" dirty="0"/>
            </a:p>
          </p:txBody>
        </p:sp>
      </p:grpSp>
      <p:cxnSp>
        <p:nvCxnSpPr>
          <p:cNvPr id="15" name="Straight Connector 14">
            <a:extLst>
              <a:ext uri="{FF2B5EF4-FFF2-40B4-BE49-F238E27FC236}">
                <a16:creationId xmlns:a16="http://schemas.microsoft.com/office/drawing/2014/main" id="{E7B8D41B-F7AB-41DC-928A-E8C75E3F5CE5}"/>
              </a:ext>
            </a:extLst>
          </p:cNvPr>
          <p:cNvCxnSpPr>
            <a:cxnSpLocks/>
          </p:cNvCxnSpPr>
          <p:nvPr/>
        </p:nvCxnSpPr>
        <p:spPr>
          <a:xfrm>
            <a:off x="2128790" y="736412"/>
            <a:ext cx="5066261" cy="17715"/>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Google Shape;124;p22" descr="Google Shape;124;p22">
            <a:extLst>
              <a:ext uri="{FF2B5EF4-FFF2-40B4-BE49-F238E27FC236}">
                <a16:creationId xmlns:a16="http://schemas.microsoft.com/office/drawing/2014/main" id="{28C83E46-E606-440E-8F6E-8BA89E9A89A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27298" y="0"/>
            <a:ext cx="3116702" cy="201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0485" name="Google Shape;125;p22" descr="Google Shape;125;p22">
            <a:extLst>
              <a:ext uri="{FF2B5EF4-FFF2-40B4-BE49-F238E27FC236}">
                <a16:creationId xmlns:a16="http://schemas.microsoft.com/office/drawing/2014/main" id="{5027907D-42F0-43D0-8DB0-9C422ADE832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34315" y="2508222"/>
            <a:ext cx="3102667" cy="206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486" name="Google Shape;126;p22">
            <a:extLst>
              <a:ext uri="{FF2B5EF4-FFF2-40B4-BE49-F238E27FC236}">
                <a16:creationId xmlns:a16="http://schemas.microsoft.com/office/drawing/2014/main" id="{C49CC559-669C-4F63-99DC-DDDD4D35C97E}"/>
              </a:ext>
            </a:extLst>
          </p:cNvPr>
          <p:cNvSpPr txBox="1">
            <a:spLocks noChangeArrowheads="1"/>
          </p:cNvSpPr>
          <p:nvPr/>
        </p:nvSpPr>
        <p:spPr bwMode="auto">
          <a:xfrm>
            <a:off x="6181978" y="1944828"/>
            <a:ext cx="2947987" cy="61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r>
              <a:rPr lang="en-US" altLang="en-US" dirty="0" err="1">
                <a:solidFill>
                  <a:schemeClr val="bg1"/>
                </a:solidFill>
                <a:latin typeface="Bahnschrift Condensed" panose="020B0502040204020203" pitchFamily="34" charset="0"/>
                <a:ea typeface="Economica"/>
                <a:cs typeface="Economica"/>
                <a:sym typeface="Economica"/>
              </a:rPr>
              <a:t>Somapura</a:t>
            </a:r>
            <a:r>
              <a:rPr lang="en-US" altLang="en-US" dirty="0">
                <a:solidFill>
                  <a:schemeClr val="bg1"/>
                </a:solidFill>
                <a:latin typeface="Bahnschrift Condensed" panose="020B0502040204020203" pitchFamily="34" charset="0"/>
                <a:ea typeface="Economica"/>
                <a:cs typeface="Economica"/>
                <a:sym typeface="Economica"/>
              </a:rPr>
              <a:t> </a:t>
            </a:r>
            <a:r>
              <a:rPr lang="en-US" altLang="en-US" dirty="0" err="1">
                <a:solidFill>
                  <a:schemeClr val="bg1"/>
                </a:solidFill>
                <a:latin typeface="Bahnschrift Condensed" panose="020B0502040204020203" pitchFamily="34" charset="0"/>
                <a:ea typeface="Economica"/>
                <a:cs typeface="Economica"/>
                <a:sym typeface="Economica"/>
              </a:rPr>
              <a:t>Mahavihara</a:t>
            </a:r>
            <a:r>
              <a:rPr lang="en-US" altLang="en-US" dirty="0">
                <a:solidFill>
                  <a:schemeClr val="bg1"/>
                </a:solidFill>
                <a:latin typeface="Bahnschrift Condensed" panose="020B0502040204020203" pitchFamily="34" charset="0"/>
                <a:ea typeface="Economica"/>
                <a:cs typeface="Economica"/>
                <a:sym typeface="Economica"/>
              </a:rPr>
              <a:t> established by Dharmapala in 6th century</a:t>
            </a:r>
          </a:p>
        </p:txBody>
      </p:sp>
      <p:sp>
        <p:nvSpPr>
          <p:cNvPr id="171" name="Google Shape;127;p22">
            <a:extLst>
              <a:ext uri="{FF2B5EF4-FFF2-40B4-BE49-F238E27FC236}">
                <a16:creationId xmlns:a16="http://schemas.microsoft.com/office/drawing/2014/main" id="{EB7FFC55-E8B9-49B6-98BB-FEF051345205}"/>
              </a:ext>
            </a:extLst>
          </p:cNvPr>
          <p:cNvSpPr txBox="1"/>
          <p:nvPr/>
        </p:nvSpPr>
        <p:spPr>
          <a:xfrm>
            <a:off x="6371956" y="4505177"/>
            <a:ext cx="2877551" cy="615520"/>
          </a:xfrm>
          <a:prstGeom prst="rect">
            <a:avLst/>
          </a:prstGeom>
          <a:ln w="12700">
            <a:miter lim="400000"/>
          </a:ln>
        </p:spPr>
        <p:txBody>
          <a:bodyPr lIns="91424" tIns="91424" rIns="91424" bIns="91424">
            <a:normAutofit/>
          </a:bodyPr>
          <a:lstStyle>
            <a:lvl1pPr algn="ctr" defTabSz="640079">
              <a:defRPr sz="770">
                <a:latin typeface="Economica"/>
                <a:ea typeface="Economica"/>
                <a:cs typeface="Economica"/>
                <a:sym typeface="Economica"/>
              </a:defRPr>
            </a:lvl1pPr>
          </a:lstStyle>
          <a:p>
            <a:pPr eaLnBrk="1" fontAlgn="auto">
              <a:spcBef>
                <a:spcPts val="0"/>
              </a:spcBef>
              <a:spcAft>
                <a:spcPts val="0"/>
              </a:spcAft>
              <a:defRPr/>
            </a:pPr>
            <a:r>
              <a:rPr sz="1400" kern="0" dirty="0" err="1">
                <a:solidFill>
                  <a:schemeClr val="bg1"/>
                </a:solidFill>
                <a:latin typeface="Bahnschrift Condensed" panose="020B0502040204020203" pitchFamily="34" charset="0"/>
              </a:rPr>
              <a:t>Shalvan</a:t>
            </a:r>
            <a:r>
              <a:rPr sz="1400" kern="0" dirty="0">
                <a:solidFill>
                  <a:schemeClr val="bg1"/>
                </a:solidFill>
                <a:latin typeface="Bahnschrift Condensed" panose="020B0502040204020203" pitchFamily="34" charset="0"/>
              </a:rPr>
              <a:t> </a:t>
            </a:r>
            <a:r>
              <a:rPr sz="1400" kern="0" dirty="0" err="1">
                <a:solidFill>
                  <a:schemeClr val="bg1"/>
                </a:solidFill>
                <a:latin typeface="Bahnschrift Condensed" panose="020B0502040204020203" pitchFamily="34" charset="0"/>
              </a:rPr>
              <a:t>Mahavihara</a:t>
            </a:r>
            <a:r>
              <a:rPr sz="1400" kern="0" dirty="0">
                <a:solidFill>
                  <a:schemeClr val="bg1"/>
                </a:solidFill>
                <a:latin typeface="Bahnschrift Condensed" panose="020B0502040204020203" pitchFamily="34" charset="0"/>
              </a:rPr>
              <a:t> established by </a:t>
            </a:r>
            <a:r>
              <a:rPr sz="1400" kern="0" dirty="0" err="1">
                <a:solidFill>
                  <a:schemeClr val="bg1"/>
                </a:solidFill>
                <a:latin typeface="Bahnschrift Condensed" panose="020B0502040204020203" pitchFamily="34" charset="0"/>
              </a:rPr>
              <a:t>Bhavadeva</a:t>
            </a:r>
            <a:r>
              <a:rPr sz="1400" kern="0" dirty="0">
                <a:solidFill>
                  <a:schemeClr val="bg1"/>
                </a:solidFill>
                <a:latin typeface="Bahnschrift Condensed" panose="020B0502040204020203" pitchFamily="34" charset="0"/>
              </a:rPr>
              <a:t> in 8th century</a:t>
            </a:r>
          </a:p>
        </p:txBody>
      </p:sp>
      <p:sp>
        <p:nvSpPr>
          <p:cNvPr id="2" name="Rectangle 1">
            <a:extLst>
              <a:ext uri="{FF2B5EF4-FFF2-40B4-BE49-F238E27FC236}">
                <a16:creationId xmlns:a16="http://schemas.microsoft.com/office/drawing/2014/main" id="{877904D2-7D18-461D-A3D8-1FBBD997DCB7}"/>
              </a:ext>
            </a:extLst>
          </p:cNvPr>
          <p:cNvSpPr/>
          <p:nvPr/>
        </p:nvSpPr>
        <p:spPr>
          <a:xfrm>
            <a:off x="4572000" y="0"/>
            <a:ext cx="1455298" cy="5143500"/>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66" name="Google Shape;122;p22">
            <a:extLst>
              <a:ext uri="{FF2B5EF4-FFF2-40B4-BE49-F238E27FC236}">
                <a16:creationId xmlns:a16="http://schemas.microsoft.com/office/drawing/2014/main" id="{C57A63CA-3C59-45F0-AA40-23D6C73FCD46}"/>
              </a:ext>
            </a:extLst>
          </p:cNvPr>
          <p:cNvSpPr txBox="1">
            <a:spLocks noGrp="1"/>
          </p:cNvSpPr>
          <p:nvPr>
            <p:ph type="title"/>
          </p:nvPr>
        </p:nvSpPr>
        <p:spPr>
          <a:xfrm>
            <a:off x="439615" y="699258"/>
            <a:ext cx="4941961" cy="831850"/>
          </a:xfrm>
        </p:spPr>
        <p:txBody>
          <a:bodyPr>
            <a:noAutofit/>
          </a:bodyPr>
          <a:lstStyle>
            <a:lvl1pPr algn="l" defTabSz="521208">
              <a:defRPr sz="2109"/>
            </a:lvl1pPr>
          </a:lstStyle>
          <a:p>
            <a:pPr algn="ctr" eaLnBrk="1" fontAlgn="auto" hangingPunct="1">
              <a:spcBef>
                <a:spcPts val="0"/>
              </a:spcBef>
              <a:spcAft>
                <a:spcPts val="0"/>
              </a:spcAft>
              <a:defRPr/>
            </a:pPr>
            <a:r>
              <a:rPr sz="3600" b="1" dirty="0"/>
              <a:t>Contributions of the Rulers from Bengal</a:t>
            </a:r>
          </a:p>
        </p:txBody>
      </p:sp>
      <p:sp>
        <p:nvSpPr>
          <p:cNvPr id="167" name="Google Shape;123;p22">
            <a:extLst>
              <a:ext uri="{FF2B5EF4-FFF2-40B4-BE49-F238E27FC236}">
                <a16:creationId xmlns:a16="http://schemas.microsoft.com/office/drawing/2014/main" id="{37C8A1C4-5492-4A0E-A8EE-0529B4B53259}"/>
              </a:ext>
            </a:extLst>
          </p:cNvPr>
          <p:cNvSpPr txBox="1">
            <a:spLocks noGrp="1"/>
          </p:cNvSpPr>
          <p:nvPr>
            <p:ph type="body" sz="half" idx="1"/>
          </p:nvPr>
        </p:nvSpPr>
        <p:spPr>
          <a:xfrm>
            <a:off x="445472" y="1430337"/>
            <a:ext cx="5603623" cy="3713163"/>
          </a:xfrm>
        </p:spPr>
        <p:txBody>
          <a:bodyPr anchor="ctr">
            <a:normAutofit/>
          </a:bodyPr>
          <a:lstStyle/>
          <a:p>
            <a:pPr marL="0" indent="0" algn="l" defTabSz="822959" eaLnBrk="1" fontAlgn="auto" hangingPunct="1">
              <a:lnSpc>
                <a:spcPct val="103500"/>
              </a:lnSpc>
              <a:spcBef>
                <a:spcPts val="0"/>
              </a:spcBef>
              <a:spcAft>
                <a:spcPts val="0"/>
              </a:spcAft>
              <a:defRPr sz="1350"/>
            </a:pPr>
            <a:r>
              <a:rPr sz="1600" dirty="0" err="1">
                <a:latin typeface="Bahnschrift Condensed" panose="020B0502040204020203" pitchFamily="34" charset="0"/>
              </a:rPr>
              <a:t>Shashanka</a:t>
            </a:r>
            <a:r>
              <a:rPr sz="1600" dirty="0">
                <a:latin typeface="Bahnschrift Condensed" panose="020B0502040204020203" pitchFamily="34" charset="0"/>
              </a:rPr>
              <a:t>, the king of </a:t>
            </a:r>
            <a:r>
              <a:rPr sz="1600" dirty="0" err="1">
                <a:latin typeface="Bahnschrift Condensed" panose="020B0502040204020203" pitchFamily="34" charset="0"/>
              </a:rPr>
              <a:t>Gauda</a:t>
            </a:r>
            <a:r>
              <a:rPr sz="1600" dirty="0">
                <a:latin typeface="Bahnschrift Condensed" panose="020B0502040204020203" pitchFamily="34" charset="0"/>
              </a:rPr>
              <a:t> Kingdom, developed the Bengali Calendar - ‘</a:t>
            </a:r>
            <a:r>
              <a:rPr sz="1600" dirty="0" err="1">
                <a:latin typeface="Bahnschrift Condensed" panose="020B0502040204020203" pitchFamily="34" charset="0"/>
              </a:rPr>
              <a:t>Bangabdo</a:t>
            </a:r>
            <a:r>
              <a:rPr sz="1600" dirty="0">
                <a:latin typeface="Bahnschrift Condensed" panose="020B0502040204020203" pitchFamily="34" charset="0"/>
              </a:rPr>
              <a:t>’</a:t>
            </a:r>
            <a:endParaRPr lang="en-US" sz="1600" dirty="0">
              <a:latin typeface="Bahnschrift Condensed" panose="020B0502040204020203" pitchFamily="34" charset="0"/>
            </a:endParaRPr>
          </a:p>
          <a:p>
            <a:pPr marL="0" indent="0" algn="l" defTabSz="822959" eaLnBrk="1" fontAlgn="auto" hangingPunct="1">
              <a:lnSpc>
                <a:spcPct val="103500"/>
              </a:lnSpc>
              <a:spcBef>
                <a:spcPts val="0"/>
              </a:spcBef>
              <a:spcAft>
                <a:spcPts val="0"/>
              </a:spcAft>
              <a:defRPr sz="1350"/>
            </a:pPr>
            <a:r>
              <a:rPr sz="1600" dirty="0">
                <a:latin typeface="Bahnschrift Condensed" panose="020B0502040204020203" pitchFamily="34" charset="0"/>
              </a:rPr>
              <a:t/>
            </a:r>
            <a:br>
              <a:rPr sz="1600" dirty="0">
                <a:latin typeface="Bahnschrift Condensed" panose="020B0502040204020203" pitchFamily="34" charset="0"/>
              </a:rPr>
            </a:br>
            <a:r>
              <a:rPr sz="1600" dirty="0" smtClean="0">
                <a:latin typeface="Bahnschrift Condensed" panose="020B0502040204020203" pitchFamily="34" charset="0"/>
              </a:rPr>
              <a:t>-</a:t>
            </a:r>
            <a:r>
              <a:rPr lang="en-US" sz="1600" dirty="0" smtClean="0">
                <a:latin typeface="Bahnschrift Condensed" panose="020B0502040204020203" pitchFamily="34" charset="0"/>
              </a:rPr>
              <a:t> </a:t>
            </a:r>
            <a:r>
              <a:rPr sz="1600" dirty="0" err="1" smtClean="0">
                <a:solidFill>
                  <a:schemeClr val="tx1"/>
                </a:solidFill>
                <a:latin typeface="Bahnschrift Condensed" panose="020B0502040204020203" pitchFamily="34" charset="0"/>
              </a:rPr>
              <a:t>Matsan</a:t>
            </a:r>
            <a:r>
              <a:rPr lang="en-US" sz="1600" dirty="0" err="1" smtClean="0">
                <a:solidFill>
                  <a:schemeClr val="tx1"/>
                </a:solidFill>
                <a:latin typeface="Bahnschrift Condensed" panose="020B0502040204020203" pitchFamily="34" charset="0"/>
              </a:rPr>
              <a:t>y</a:t>
            </a:r>
            <a:r>
              <a:rPr sz="1600" dirty="0" err="1" smtClean="0">
                <a:solidFill>
                  <a:schemeClr val="tx1"/>
                </a:solidFill>
                <a:latin typeface="Bahnschrift Condensed" panose="020B0502040204020203" pitchFamily="34" charset="0"/>
              </a:rPr>
              <a:t>aya</a:t>
            </a:r>
            <a:r>
              <a:rPr sz="1600" dirty="0" smtClean="0">
                <a:solidFill>
                  <a:schemeClr val="tx1"/>
                </a:solidFill>
                <a:latin typeface="Bahnschrift Condensed" panose="020B0502040204020203" pitchFamily="34" charset="0"/>
              </a:rPr>
              <a:t> </a:t>
            </a:r>
            <a:endParaRPr sz="1600" dirty="0">
              <a:solidFill>
                <a:schemeClr val="tx1"/>
              </a:solidFill>
              <a:latin typeface="Bahnschrift Condensed" panose="020B0502040204020203" pitchFamily="34" charset="0"/>
            </a:endParaRPr>
          </a:p>
          <a:p>
            <a:pPr marL="0" indent="0" algn="l" defTabSz="822959" eaLnBrk="1" fontAlgn="auto" hangingPunct="1">
              <a:lnSpc>
                <a:spcPct val="103500"/>
              </a:lnSpc>
              <a:spcBef>
                <a:spcPts val="1000"/>
              </a:spcBef>
              <a:spcAft>
                <a:spcPts val="0"/>
              </a:spcAft>
              <a:defRPr sz="1350"/>
            </a:pPr>
            <a:r>
              <a:rPr sz="1600" dirty="0">
                <a:latin typeface="Bahnschrift Condensed" panose="020B0502040204020203" pitchFamily="34" charset="0"/>
              </a:rPr>
              <a:t>- The </a:t>
            </a:r>
            <a:r>
              <a:rPr sz="1600" dirty="0" err="1">
                <a:latin typeface="Bahnschrift Condensed" panose="020B0502040204020203" pitchFamily="34" charset="0"/>
              </a:rPr>
              <a:t>Palas</a:t>
            </a:r>
            <a:r>
              <a:rPr sz="1600" dirty="0">
                <a:latin typeface="Bahnschrift Condensed" panose="020B0502040204020203" pitchFamily="34" charset="0"/>
              </a:rPr>
              <a:t> directly sponsored several learning institutions such as </a:t>
            </a:r>
            <a:r>
              <a:rPr sz="1600" dirty="0" err="1">
                <a:latin typeface="Bahnschrift Condensed" panose="020B0502040204020203" pitchFamily="34" charset="0"/>
              </a:rPr>
              <a:t>Somapura</a:t>
            </a:r>
            <a:r>
              <a:rPr sz="1600" dirty="0">
                <a:latin typeface="Bahnschrift Condensed" panose="020B0502040204020203" pitchFamily="34" charset="0"/>
              </a:rPr>
              <a:t> </a:t>
            </a:r>
            <a:r>
              <a:rPr sz="1600" dirty="0" err="1">
                <a:latin typeface="Bahnschrift Condensed" panose="020B0502040204020203" pitchFamily="34" charset="0"/>
              </a:rPr>
              <a:t>Mahavihara</a:t>
            </a:r>
            <a:r>
              <a:rPr sz="1600" dirty="0">
                <a:latin typeface="Bahnschrift Condensed" panose="020B0502040204020203" pitchFamily="34" charset="0"/>
              </a:rPr>
              <a:t>, Nalanda </a:t>
            </a:r>
            <a:r>
              <a:rPr sz="1600" dirty="0" err="1">
                <a:latin typeface="Bahnschrift Condensed" panose="020B0502040204020203" pitchFamily="34" charset="0"/>
              </a:rPr>
              <a:t>Mahavihara</a:t>
            </a:r>
            <a:r>
              <a:rPr sz="1600" dirty="0">
                <a:latin typeface="Bahnschrift Condensed" panose="020B0502040204020203" pitchFamily="34" charset="0"/>
              </a:rPr>
              <a:t> and </a:t>
            </a:r>
            <a:r>
              <a:rPr sz="1600" dirty="0" err="1">
                <a:latin typeface="Bahnschrift Condensed" panose="020B0502040204020203" pitchFamily="34" charset="0"/>
              </a:rPr>
              <a:t>Vikramshila</a:t>
            </a:r>
            <a:r>
              <a:rPr sz="1600" dirty="0">
                <a:latin typeface="Bahnschrift Condensed" panose="020B0502040204020203" pitchFamily="34" charset="0"/>
              </a:rPr>
              <a:t> </a:t>
            </a:r>
            <a:r>
              <a:rPr sz="1600" dirty="0" err="1">
                <a:latin typeface="Bahnschrift Condensed" panose="020B0502040204020203" pitchFamily="34" charset="0"/>
              </a:rPr>
              <a:t>Mahavihara</a:t>
            </a:r>
            <a:r>
              <a:rPr sz="1600" dirty="0">
                <a:latin typeface="Bahnschrift Condensed" panose="020B0502040204020203" pitchFamily="34" charset="0"/>
              </a:rPr>
              <a:t>. They helped to spread Buddhism and Buddhist art in Bengal. </a:t>
            </a:r>
          </a:p>
          <a:p>
            <a:pPr marL="0" indent="0" algn="l" defTabSz="822959" eaLnBrk="1" fontAlgn="auto" hangingPunct="1">
              <a:lnSpc>
                <a:spcPct val="103500"/>
              </a:lnSpc>
              <a:spcBef>
                <a:spcPts val="1000"/>
              </a:spcBef>
              <a:spcAft>
                <a:spcPts val="0"/>
              </a:spcAft>
              <a:defRPr sz="1350"/>
            </a:pPr>
            <a:r>
              <a:rPr sz="1600" dirty="0">
                <a:latin typeface="Bahnschrift Condensed" panose="020B0502040204020203" pitchFamily="34" charset="0"/>
              </a:rPr>
              <a:t>-  During this time, Bengali, the language of this land, took the central stage. Several Sanskrit and Pali texts were written and translated into Tibetan and Chinese.</a:t>
            </a:r>
          </a:p>
          <a:p>
            <a:pPr marL="0" indent="0" algn="l" defTabSz="822959" eaLnBrk="1" fontAlgn="auto" hangingPunct="1">
              <a:lnSpc>
                <a:spcPct val="103500"/>
              </a:lnSpc>
              <a:spcBef>
                <a:spcPts val="1000"/>
              </a:spcBef>
              <a:spcAft>
                <a:spcPts val="0"/>
              </a:spcAft>
              <a:defRPr sz="1350"/>
            </a:pPr>
            <a:r>
              <a:rPr sz="1600" dirty="0">
                <a:latin typeface="Bahnschrift Condensed" panose="020B0502040204020203" pitchFamily="34" charset="0"/>
              </a:rPr>
              <a:t>- Admixture of Hindu and Buddhist doctrine into the social fabric of Bengal</a:t>
            </a:r>
          </a:p>
        </p:txBody>
      </p:sp>
      <p:cxnSp>
        <p:nvCxnSpPr>
          <p:cNvPr id="9" name="Straight Connector 8">
            <a:extLst>
              <a:ext uri="{FF2B5EF4-FFF2-40B4-BE49-F238E27FC236}">
                <a16:creationId xmlns:a16="http://schemas.microsoft.com/office/drawing/2014/main" id="{BE2F4723-411E-46D0-8FFB-1FB2BA871ECE}"/>
              </a:ext>
            </a:extLst>
          </p:cNvPr>
          <p:cNvCxnSpPr>
            <a:cxnSpLocks/>
          </p:cNvCxnSpPr>
          <p:nvPr/>
        </p:nvCxnSpPr>
        <p:spPr>
          <a:xfrm>
            <a:off x="913201" y="1502972"/>
            <a:ext cx="4108965"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EC346C-2D18-4407-B8BE-72EDCE116506}"/>
              </a:ext>
            </a:extLst>
          </p:cNvPr>
          <p:cNvSpPr/>
          <p:nvPr/>
        </p:nvSpPr>
        <p:spPr>
          <a:xfrm>
            <a:off x="0" y="1"/>
            <a:ext cx="5900420" cy="5143500"/>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21506" name="Picture 1" descr="Picture 1">
            <a:extLst>
              <a:ext uri="{FF2B5EF4-FFF2-40B4-BE49-F238E27FC236}">
                <a16:creationId xmlns:a16="http://schemas.microsoft.com/office/drawing/2014/main" id="{7332E872-DD7D-46AB-9C3F-ADD15D7FF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1306"/>
            <a:ext cx="5900420" cy="301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1507" name="TextBox 2">
            <a:extLst>
              <a:ext uri="{FF2B5EF4-FFF2-40B4-BE49-F238E27FC236}">
                <a16:creationId xmlns:a16="http://schemas.microsoft.com/office/drawing/2014/main" id="{245B2278-7CCB-43C8-8746-1825FE456218}"/>
              </a:ext>
            </a:extLst>
          </p:cNvPr>
          <p:cNvSpPr txBox="1">
            <a:spLocks noChangeArrowheads="1"/>
          </p:cNvSpPr>
          <p:nvPr/>
        </p:nvSpPr>
        <p:spPr bwMode="auto">
          <a:xfrm>
            <a:off x="6076307" y="177389"/>
            <a:ext cx="29199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r>
              <a:rPr lang="en-US" altLang="en-US" sz="3200" b="1" dirty="0">
                <a:solidFill>
                  <a:srgbClr val="CCA677"/>
                </a:solidFill>
                <a:latin typeface="Economica"/>
              </a:rPr>
              <a:t>Coin of </a:t>
            </a:r>
            <a:r>
              <a:rPr lang="en-US" altLang="en-US" sz="3200" b="1" dirty="0" err="1" smtClean="0">
                <a:solidFill>
                  <a:srgbClr val="CCA677"/>
                </a:solidFill>
                <a:latin typeface="Economica"/>
              </a:rPr>
              <a:t>Shashanka</a:t>
            </a:r>
            <a:endParaRPr lang="en-US" altLang="en-US" sz="3200" b="1" dirty="0">
              <a:solidFill>
                <a:srgbClr val="CCA677"/>
              </a:solidFill>
              <a:latin typeface="Economica"/>
            </a:endParaRPr>
          </a:p>
        </p:txBody>
      </p:sp>
      <p:sp>
        <p:nvSpPr>
          <p:cNvPr id="7" name="TextBox 6">
            <a:extLst>
              <a:ext uri="{FF2B5EF4-FFF2-40B4-BE49-F238E27FC236}">
                <a16:creationId xmlns:a16="http://schemas.microsoft.com/office/drawing/2014/main" id="{9318AA69-2A71-45BD-BF4A-B86589D0CA43}"/>
              </a:ext>
            </a:extLst>
          </p:cNvPr>
          <p:cNvSpPr txBox="1"/>
          <p:nvPr/>
        </p:nvSpPr>
        <p:spPr>
          <a:xfrm>
            <a:off x="6186754" y="1712218"/>
            <a:ext cx="2861737"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en-US" sz="1600" dirty="0">
                <a:solidFill>
                  <a:schemeClr val="tx1"/>
                </a:solidFill>
                <a:latin typeface="Bahnschrift Condensed" panose="020B0502040204020203" pitchFamily="34" charset="0"/>
              </a:rPr>
              <a:t>The </a:t>
            </a:r>
            <a:r>
              <a:rPr lang="en-US" altLang="en-US" sz="1600" dirty="0" err="1" smtClean="0">
                <a:solidFill>
                  <a:schemeClr val="tx1"/>
                </a:solidFill>
                <a:latin typeface="Bahnschrift Condensed" panose="020B0502040204020203" pitchFamily="34" charset="0"/>
              </a:rPr>
              <a:t>Shashanka’s</a:t>
            </a:r>
            <a:r>
              <a:rPr lang="en-US" altLang="en-US" sz="1600" dirty="0" smtClean="0">
                <a:solidFill>
                  <a:schemeClr val="tx1"/>
                </a:solidFill>
                <a:latin typeface="Bahnschrift Condensed" panose="020B0502040204020203" pitchFamily="34" charset="0"/>
              </a:rPr>
              <a:t> </a:t>
            </a:r>
            <a:r>
              <a:rPr lang="en-US" altLang="en-US" sz="1600" dirty="0">
                <a:solidFill>
                  <a:schemeClr val="tx1"/>
                </a:solidFill>
                <a:latin typeface="Bahnschrift Condensed" panose="020B0502040204020203" pitchFamily="34" charset="0"/>
              </a:rPr>
              <a:t>dynasty, which ruled Bengal during 7</a:t>
            </a:r>
            <a:r>
              <a:rPr lang="en-US" altLang="en-US" sz="1600" baseline="30000" dirty="0">
                <a:solidFill>
                  <a:schemeClr val="tx1"/>
                </a:solidFill>
                <a:latin typeface="Bahnschrift Condensed" panose="020B0502040204020203" pitchFamily="34" charset="0"/>
              </a:rPr>
              <a:t>th</a:t>
            </a:r>
            <a:r>
              <a:rPr lang="en-US" altLang="en-US" sz="1600" dirty="0">
                <a:solidFill>
                  <a:schemeClr val="tx1"/>
                </a:solidFill>
                <a:latin typeface="Bahnschrift Condensed" panose="020B0502040204020203" pitchFamily="34" charset="0"/>
              </a:rPr>
              <a:t> century AD, minted a variety of coins, primarily made of gold. However recent exploration confirmed there were silver coins too. </a:t>
            </a:r>
          </a:p>
          <a:p>
            <a:endParaRPr lang="en-US" altLang="en-US" sz="1600" dirty="0">
              <a:solidFill>
                <a:schemeClr val="tx1"/>
              </a:solidFill>
              <a:latin typeface="Bahnschrift Condensed" panose="020B0502040204020203" pitchFamily="34" charset="0"/>
            </a:endParaRPr>
          </a:p>
        </p:txBody>
      </p:sp>
      <p:cxnSp>
        <p:nvCxnSpPr>
          <p:cNvPr id="8" name="Straight Connector 7">
            <a:extLst>
              <a:ext uri="{FF2B5EF4-FFF2-40B4-BE49-F238E27FC236}">
                <a16:creationId xmlns:a16="http://schemas.microsoft.com/office/drawing/2014/main" id="{39920816-1742-4F57-AFAC-13940B1D7CB9}"/>
              </a:ext>
            </a:extLst>
          </p:cNvPr>
          <p:cNvCxnSpPr>
            <a:cxnSpLocks/>
          </p:cNvCxnSpPr>
          <p:nvPr/>
        </p:nvCxnSpPr>
        <p:spPr>
          <a:xfrm>
            <a:off x="6238989" y="1257153"/>
            <a:ext cx="2757268"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160E858C-C506-4A41-9ABA-7B5FE7B38E7B}"/>
              </a:ext>
            </a:extLst>
          </p:cNvPr>
          <p:cNvSpPr txBox="1"/>
          <p:nvPr/>
        </p:nvSpPr>
        <p:spPr>
          <a:xfrm>
            <a:off x="6024070" y="4197101"/>
            <a:ext cx="3082634"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100" b="1" i="0" dirty="0">
                <a:solidFill>
                  <a:srgbClr val="222222"/>
                </a:solidFill>
                <a:effectLst/>
                <a:latin typeface="Bahnschrift Condensed" panose="020B0502040204020203" pitchFamily="34" charset="0"/>
              </a:rPr>
              <a:t>Source: </a:t>
            </a:r>
            <a:r>
              <a:rPr lang="en-US" sz="1100" b="0" i="0" dirty="0">
                <a:solidFill>
                  <a:srgbClr val="222222"/>
                </a:solidFill>
                <a:effectLst/>
                <a:latin typeface="Bahnschrift Condensed" panose="020B0502040204020203" pitchFamily="34" charset="0"/>
              </a:rPr>
              <a:t>Bhattacharyya, P. K. (1979). Two interesting coins of Śaśāṅka1. </a:t>
            </a:r>
            <a:r>
              <a:rPr lang="en-US" sz="1100" b="0" i="1" dirty="0">
                <a:solidFill>
                  <a:srgbClr val="222222"/>
                </a:solidFill>
                <a:effectLst/>
                <a:latin typeface="Bahnschrift Condensed" panose="020B0502040204020203" pitchFamily="34" charset="0"/>
              </a:rPr>
              <a:t>Journal of the Royal Asiatic Society</a:t>
            </a:r>
            <a:r>
              <a:rPr lang="en-US" sz="1100" b="0" i="0" dirty="0">
                <a:solidFill>
                  <a:srgbClr val="222222"/>
                </a:solidFill>
                <a:effectLst/>
                <a:latin typeface="Bahnschrift Condensed" panose="020B0502040204020203" pitchFamily="34" charset="0"/>
              </a:rPr>
              <a:t>, </a:t>
            </a:r>
            <a:r>
              <a:rPr lang="en-US" sz="1100" b="0" i="1" dirty="0">
                <a:solidFill>
                  <a:srgbClr val="222222"/>
                </a:solidFill>
                <a:effectLst/>
                <a:latin typeface="Bahnschrift Condensed" panose="020B0502040204020203" pitchFamily="34" charset="0"/>
              </a:rPr>
              <a:t>111</a:t>
            </a:r>
            <a:r>
              <a:rPr lang="en-US" sz="1100" b="0" i="0" dirty="0">
                <a:solidFill>
                  <a:srgbClr val="222222"/>
                </a:solidFill>
                <a:effectLst/>
                <a:latin typeface="Bahnschrift Condensed" panose="020B0502040204020203" pitchFamily="34" charset="0"/>
              </a:rPr>
              <a:t>(2), 153-155.</a:t>
            </a:r>
            <a:endParaRPr lang="en-US" sz="1100" dirty="0">
              <a:latin typeface="Bahnschrift Condensed" panose="020B0502040204020203" pitchFamily="3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EC346C-2D18-4407-B8BE-72EDCE116506}"/>
              </a:ext>
            </a:extLst>
          </p:cNvPr>
          <p:cNvSpPr/>
          <p:nvPr/>
        </p:nvSpPr>
        <p:spPr>
          <a:xfrm>
            <a:off x="0" y="0"/>
            <a:ext cx="6912000" cy="5143501"/>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21507" name="TextBox 2">
            <a:extLst>
              <a:ext uri="{FF2B5EF4-FFF2-40B4-BE49-F238E27FC236}">
                <a16:creationId xmlns:a16="http://schemas.microsoft.com/office/drawing/2014/main" id="{245B2278-7CCB-43C8-8746-1825FE456218}"/>
              </a:ext>
            </a:extLst>
          </p:cNvPr>
          <p:cNvSpPr txBox="1">
            <a:spLocks noChangeArrowheads="1"/>
          </p:cNvSpPr>
          <p:nvPr/>
        </p:nvSpPr>
        <p:spPr bwMode="auto">
          <a:xfrm>
            <a:off x="6912000" y="1881352"/>
            <a:ext cx="2324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r>
              <a:rPr lang="en-US" altLang="en-US" sz="2800" b="1" dirty="0" err="1" smtClean="0">
                <a:solidFill>
                  <a:srgbClr val="CCA677"/>
                </a:solidFill>
                <a:latin typeface="Economica"/>
              </a:rPr>
              <a:t>Matsanyaya</a:t>
            </a:r>
            <a:endParaRPr lang="en-US" altLang="en-US" sz="2800" b="1" dirty="0">
              <a:solidFill>
                <a:srgbClr val="CCA677"/>
              </a:solidFill>
              <a:latin typeface="Economica"/>
            </a:endParaRPr>
          </a:p>
        </p:txBody>
      </p:sp>
      <p:pic>
        <p:nvPicPr>
          <p:cNvPr id="6" name="Picture 3" descr="Picture 3">
            <a:extLst>
              <a:ext uri="{FF2B5EF4-FFF2-40B4-BE49-F238E27FC236}">
                <a16:creationId xmlns:a16="http://schemas.microsoft.com/office/drawing/2014/main" id="{8EDC1562-6483-4C81-96F7-C7B8E4F97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72" y="574887"/>
            <a:ext cx="5446633" cy="3719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8" name="Straight Connector 7">
            <a:extLst>
              <a:ext uri="{FF2B5EF4-FFF2-40B4-BE49-F238E27FC236}">
                <a16:creationId xmlns:a16="http://schemas.microsoft.com/office/drawing/2014/main" id="{13A385BD-2AF1-4F24-A1BB-D50FE251431A}"/>
              </a:ext>
            </a:extLst>
          </p:cNvPr>
          <p:cNvCxnSpPr>
            <a:cxnSpLocks/>
          </p:cNvCxnSpPr>
          <p:nvPr/>
        </p:nvCxnSpPr>
        <p:spPr>
          <a:xfrm>
            <a:off x="7132320" y="2434749"/>
            <a:ext cx="1828800"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15320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Google Shape;132;p23">
            <a:extLst>
              <a:ext uri="{FF2B5EF4-FFF2-40B4-BE49-F238E27FC236}">
                <a16:creationId xmlns:a16="http://schemas.microsoft.com/office/drawing/2014/main" id="{FCF9A591-BAA8-4D43-8F8D-0DC6E3E3D520}"/>
              </a:ext>
            </a:extLst>
          </p:cNvPr>
          <p:cNvSpPr txBox="1">
            <a:spLocks noGrp="1" noChangeArrowheads="1"/>
          </p:cNvSpPr>
          <p:nvPr>
            <p:ph type="title"/>
          </p:nvPr>
        </p:nvSpPr>
        <p:spPr>
          <a:xfrm>
            <a:off x="265113" y="471488"/>
            <a:ext cx="4044950" cy="1685925"/>
          </a:xfrm>
        </p:spPr>
        <p:txBody>
          <a:bodyPr anchor="t"/>
          <a:lstStyle/>
          <a:p>
            <a:pPr eaLnBrk="1" hangingPunct="1"/>
            <a:r>
              <a:rPr lang="en-US" altLang="en-US" sz="3600" b="1" dirty="0"/>
              <a:t>Ancient Seat of Learning</a:t>
            </a:r>
          </a:p>
        </p:txBody>
      </p:sp>
      <p:sp>
        <p:nvSpPr>
          <p:cNvPr id="186" name="Google Shape;133;p23">
            <a:extLst>
              <a:ext uri="{FF2B5EF4-FFF2-40B4-BE49-F238E27FC236}">
                <a16:creationId xmlns:a16="http://schemas.microsoft.com/office/drawing/2014/main" id="{D2A323B1-3105-4E4A-9744-4577D60A814A}"/>
              </a:ext>
            </a:extLst>
          </p:cNvPr>
          <p:cNvSpPr txBox="1">
            <a:spLocks noGrp="1"/>
          </p:cNvSpPr>
          <p:nvPr>
            <p:ph type="body" sz="half" idx="1"/>
          </p:nvPr>
        </p:nvSpPr>
        <p:spPr>
          <a:xfrm>
            <a:off x="265113" y="1899920"/>
            <a:ext cx="4044950" cy="2416175"/>
          </a:xfrm>
        </p:spPr>
        <p:txBody>
          <a:bodyPr>
            <a:normAutofit/>
          </a:bodyPr>
          <a:lstStyle/>
          <a:p>
            <a:pPr marL="0" indent="0" algn="l" defTabSz="777240" eaLnBrk="1" fontAlgn="auto" hangingPunct="1">
              <a:spcBef>
                <a:spcPts val="0"/>
              </a:spcBef>
              <a:spcAft>
                <a:spcPts val="0"/>
              </a:spcAft>
              <a:defRPr sz="2040"/>
            </a:pPr>
            <a:r>
              <a:rPr sz="2040" dirty="0">
                <a:latin typeface="Bahnschrift Condensed" panose="020B0502040204020203" pitchFamily="34" charset="0"/>
              </a:rPr>
              <a:t>Pre-Islamic Bengal experience excellence in knowledge because of the</a:t>
            </a:r>
            <a:r>
              <a:rPr lang="en-US" sz="2040" dirty="0">
                <a:latin typeface="Bahnschrift Condensed" panose="020B0502040204020203" pitchFamily="34" charset="0"/>
              </a:rPr>
              <a:t> s</a:t>
            </a:r>
            <a:r>
              <a:rPr sz="2040" dirty="0" smtClean="0">
                <a:latin typeface="Bahnschrift Condensed" panose="020B0502040204020203" pitchFamily="34" charset="0"/>
              </a:rPr>
              <a:t>everal </a:t>
            </a:r>
            <a:r>
              <a:rPr sz="2040" dirty="0">
                <a:latin typeface="Bahnschrift Condensed" panose="020B0502040204020203" pitchFamily="34" charset="0"/>
              </a:rPr>
              <a:t>scholars from Bengal contributed immensely to the field of knowledge of Philosophy, Science and Arts. </a:t>
            </a:r>
          </a:p>
        </p:txBody>
      </p:sp>
      <p:pic>
        <p:nvPicPr>
          <p:cNvPr id="24580" name="Google Shape;134;p23" descr="Google Shape;134;p23">
            <a:extLst>
              <a:ext uri="{FF2B5EF4-FFF2-40B4-BE49-F238E27FC236}">
                <a16:creationId xmlns:a16="http://schemas.microsoft.com/office/drawing/2014/main" id="{35E709A5-E731-441A-B3F0-0DAED5CA1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311" y="0"/>
            <a:ext cx="2865438"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581" name="Google Shape;135;p23">
            <a:extLst>
              <a:ext uri="{FF2B5EF4-FFF2-40B4-BE49-F238E27FC236}">
                <a16:creationId xmlns:a16="http://schemas.microsoft.com/office/drawing/2014/main" id="{A1BB8EAE-6114-4ECA-A1DE-CE358DA07C8B}"/>
              </a:ext>
            </a:extLst>
          </p:cNvPr>
          <p:cNvSpPr txBox="1">
            <a:spLocks noChangeArrowheads="1"/>
          </p:cNvSpPr>
          <p:nvPr/>
        </p:nvSpPr>
        <p:spPr bwMode="auto">
          <a:xfrm>
            <a:off x="4833937" y="3960813"/>
            <a:ext cx="4044950" cy="1046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r>
              <a:rPr lang="en-US" altLang="en-US" b="1" dirty="0">
                <a:solidFill>
                  <a:schemeClr val="bg1"/>
                </a:solidFill>
                <a:latin typeface="Bahnschrift Condensed" panose="020B0502040204020203" pitchFamily="34" charset="0"/>
                <a:ea typeface="Economica"/>
                <a:cs typeface="Economica"/>
                <a:sym typeface="Economica"/>
              </a:rPr>
              <a:t>Atish Dipankar was one of the pioneers of Buddhist philosophy. He home is in </a:t>
            </a:r>
            <a:r>
              <a:rPr lang="en-US" altLang="en-US" b="1" dirty="0" err="1">
                <a:solidFill>
                  <a:schemeClr val="bg1"/>
                </a:solidFill>
                <a:latin typeface="Bahnschrift Condensed" panose="020B0502040204020203" pitchFamily="34" charset="0"/>
                <a:ea typeface="Economica"/>
                <a:cs typeface="Economica"/>
                <a:sym typeface="Economica"/>
              </a:rPr>
              <a:t>Bikrampur</a:t>
            </a:r>
            <a:r>
              <a:rPr lang="en-US" altLang="en-US" b="1" dirty="0">
                <a:solidFill>
                  <a:schemeClr val="bg1"/>
                </a:solidFill>
                <a:latin typeface="Bahnschrift Condensed" panose="020B0502040204020203" pitchFamily="34" charset="0"/>
                <a:ea typeface="Economica"/>
                <a:cs typeface="Economica"/>
                <a:sym typeface="Economica"/>
              </a:rPr>
              <a:t>, commonly known as </a:t>
            </a:r>
            <a:r>
              <a:rPr lang="en-US" altLang="en-US" b="1" i="1" dirty="0" err="1">
                <a:solidFill>
                  <a:schemeClr val="bg1"/>
                </a:solidFill>
                <a:latin typeface="Bahnschrift Condensed" panose="020B0502040204020203" pitchFamily="34" charset="0"/>
                <a:ea typeface="Economica"/>
                <a:cs typeface="Economica"/>
                <a:sym typeface="Economica"/>
              </a:rPr>
              <a:t>Nastik</a:t>
            </a:r>
            <a:r>
              <a:rPr lang="en-US" altLang="en-US" b="1" i="1" dirty="0">
                <a:solidFill>
                  <a:schemeClr val="bg1"/>
                </a:solidFill>
                <a:latin typeface="Bahnschrift Condensed" panose="020B0502040204020203" pitchFamily="34" charset="0"/>
                <a:ea typeface="Economica"/>
                <a:cs typeface="Economica"/>
                <a:sym typeface="Economica"/>
              </a:rPr>
              <a:t> </a:t>
            </a:r>
            <a:r>
              <a:rPr lang="en-US" altLang="en-US" b="1" i="1" dirty="0" err="1">
                <a:solidFill>
                  <a:schemeClr val="bg1"/>
                </a:solidFill>
                <a:latin typeface="Bahnschrift Condensed" panose="020B0502040204020203" pitchFamily="34" charset="0"/>
                <a:ea typeface="Economica"/>
                <a:cs typeface="Economica"/>
                <a:sym typeface="Economica"/>
              </a:rPr>
              <a:t>Panditer</a:t>
            </a:r>
            <a:r>
              <a:rPr lang="en-US" altLang="en-US" b="1" i="1" dirty="0">
                <a:solidFill>
                  <a:schemeClr val="bg1"/>
                </a:solidFill>
                <a:latin typeface="Bahnschrift Condensed" panose="020B0502040204020203" pitchFamily="34" charset="0"/>
                <a:ea typeface="Economica"/>
                <a:cs typeface="Economica"/>
                <a:sym typeface="Economica"/>
              </a:rPr>
              <a:t> </a:t>
            </a:r>
            <a:r>
              <a:rPr lang="en-US" altLang="en-US" b="1" i="1" dirty="0" err="1">
                <a:solidFill>
                  <a:schemeClr val="bg1"/>
                </a:solidFill>
                <a:latin typeface="Bahnschrift Condensed" panose="020B0502040204020203" pitchFamily="34" charset="0"/>
                <a:ea typeface="Economica"/>
                <a:cs typeface="Economica"/>
                <a:sym typeface="Economica"/>
              </a:rPr>
              <a:t>Bhita</a:t>
            </a:r>
            <a:r>
              <a:rPr lang="en-US" altLang="en-US" b="1" i="1" dirty="0">
                <a:solidFill>
                  <a:schemeClr val="bg1"/>
                </a:solidFill>
                <a:latin typeface="Bahnschrift Condensed" panose="020B0502040204020203" pitchFamily="34" charset="0"/>
                <a:ea typeface="Economica"/>
                <a:cs typeface="Economica"/>
                <a:sym typeface="Economica"/>
              </a:rPr>
              <a:t>.</a:t>
            </a:r>
            <a:r>
              <a:rPr lang="en-US" altLang="en-US" b="1" dirty="0">
                <a:solidFill>
                  <a:schemeClr val="bg1"/>
                </a:solidFill>
                <a:latin typeface="Bahnschrift Condensed" panose="020B0502040204020203" pitchFamily="34" charset="0"/>
                <a:ea typeface="Economica"/>
                <a:cs typeface="Economica"/>
                <a:sym typeface="Economica"/>
              </a:rPr>
              <a:t> He was invited by the king of Tibet to teach Buddhism in Tibet. He pioneered the Mahayana and Vajrayana Buddhism</a:t>
            </a:r>
            <a:r>
              <a:rPr lang="en-US" altLang="en-US" sz="1100" b="1" dirty="0">
                <a:latin typeface="Economica"/>
                <a:ea typeface="Economica"/>
                <a:cs typeface="Economica"/>
                <a:sym typeface="Economica"/>
              </a:rPr>
              <a:t>.</a:t>
            </a:r>
          </a:p>
        </p:txBody>
      </p:sp>
      <p:cxnSp>
        <p:nvCxnSpPr>
          <p:cNvPr id="6" name="Straight Connector 5">
            <a:extLst>
              <a:ext uri="{FF2B5EF4-FFF2-40B4-BE49-F238E27FC236}">
                <a16:creationId xmlns:a16="http://schemas.microsoft.com/office/drawing/2014/main" id="{07211EE6-F73B-458D-B9D5-9A91756C71AF}"/>
              </a:ext>
            </a:extLst>
          </p:cNvPr>
          <p:cNvCxnSpPr>
            <a:cxnSpLocks/>
          </p:cNvCxnSpPr>
          <p:nvPr/>
        </p:nvCxnSpPr>
        <p:spPr>
          <a:xfrm>
            <a:off x="1194556" y="1692851"/>
            <a:ext cx="2183131"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Google Shape;140;p24">
            <a:extLst>
              <a:ext uri="{FF2B5EF4-FFF2-40B4-BE49-F238E27FC236}">
                <a16:creationId xmlns:a16="http://schemas.microsoft.com/office/drawing/2014/main" id="{D9A7BE71-F815-4AD4-8575-BA285513B0D8}"/>
              </a:ext>
            </a:extLst>
          </p:cNvPr>
          <p:cNvSpPr txBox="1">
            <a:spLocks noGrp="1"/>
          </p:cNvSpPr>
          <p:nvPr>
            <p:ph type="title"/>
          </p:nvPr>
        </p:nvSpPr>
        <p:spPr>
          <a:xfrm>
            <a:off x="311150" y="1245651"/>
            <a:ext cx="8521700" cy="2128837"/>
          </a:xfrm>
        </p:spPr>
        <p:txBody>
          <a:bodyPr>
            <a:normAutofit/>
          </a:bodyPr>
          <a:lstStyle>
            <a:lvl1pPr defTabSz="603504">
              <a:defRPr sz="2112">
                <a:solidFill>
                  <a:srgbClr val="000000"/>
                </a:solidFill>
              </a:defRPr>
            </a:lvl1pPr>
          </a:lstStyle>
          <a:p>
            <a:pPr eaLnBrk="1" fontAlgn="auto" hangingPunct="1">
              <a:spcBef>
                <a:spcPts val="0"/>
              </a:spcBef>
              <a:spcAft>
                <a:spcPts val="0"/>
              </a:spcAft>
              <a:defRPr/>
            </a:pPr>
            <a:r>
              <a:rPr sz="2400" dirty="0">
                <a:latin typeface="Bahnschrift Condensed" panose="020B0502040204020203" pitchFamily="34" charset="0"/>
              </a:rPr>
              <a:t>“… in this complex world of multiple and transforming religious identities a new creed, Islam, entered in two separate waves. In first, reached coastal Bangladesh as a by-product of seaborne trade between the eighth and twelfth centuries”. Secondly, “in the early thirteenth century Islam also reached Bangladesh by land route, this time as the religion of powerful invaders.” </a:t>
            </a:r>
          </a:p>
        </p:txBody>
      </p:sp>
      <p:sp>
        <p:nvSpPr>
          <p:cNvPr id="25603" name="Google Shape;141;p24">
            <a:extLst>
              <a:ext uri="{FF2B5EF4-FFF2-40B4-BE49-F238E27FC236}">
                <a16:creationId xmlns:a16="http://schemas.microsoft.com/office/drawing/2014/main" id="{9E21FC52-98CD-43B9-ABB4-B610C065C41E}"/>
              </a:ext>
            </a:extLst>
          </p:cNvPr>
          <p:cNvSpPr txBox="1">
            <a:spLocks noGrp="1" noChangeArrowheads="1"/>
          </p:cNvSpPr>
          <p:nvPr>
            <p:ph type="body" sz="quarter" idx="1"/>
          </p:nvPr>
        </p:nvSpPr>
        <p:spPr>
          <a:xfrm>
            <a:off x="311150" y="3984625"/>
            <a:ext cx="8521700" cy="533400"/>
          </a:xfrm>
        </p:spPr>
        <p:txBody>
          <a:bodyPr/>
          <a:lstStyle/>
          <a:p>
            <a:pPr marL="0" indent="0" eaLnBrk="1" hangingPunct="1">
              <a:lnSpc>
                <a:spcPct val="92000"/>
              </a:lnSpc>
              <a:spcBef>
                <a:spcPts val="1200"/>
              </a:spcBef>
              <a:buSzTx/>
              <a:buFont typeface="Helvetica" panose="020B0604020202020204" pitchFamily="34" charset="0"/>
              <a:buNone/>
            </a:pPr>
            <a:r>
              <a:rPr lang="en-US" altLang="en-US" sz="1400" dirty="0">
                <a:latin typeface="Bahnschrift Condensed" panose="020B0502040204020203" pitchFamily="34" charset="0"/>
                <a:ea typeface="Economica"/>
                <a:cs typeface="Economica"/>
                <a:sym typeface="Economica"/>
              </a:rPr>
              <a:t>History of Bangladesh | Willem van Schendel | 2009</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4CAF73-71A7-4510-BBA1-A33ABC0962E5}"/>
              </a:ext>
            </a:extLst>
          </p:cNvPr>
          <p:cNvSpPr/>
          <p:nvPr/>
        </p:nvSpPr>
        <p:spPr>
          <a:xfrm>
            <a:off x="5008098" y="0"/>
            <a:ext cx="4135902" cy="5099539"/>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31" name="Google Shape;69;p14">
            <a:extLst>
              <a:ext uri="{FF2B5EF4-FFF2-40B4-BE49-F238E27FC236}">
                <a16:creationId xmlns:a16="http://schemas.microsoft.com/office/drawing/2014/main" id="{73F5D766-F0F4-4DFD-B6F2-49D05A6B4FFE}"/>
              </a:ext>
            </a:extLst>
          </p:cNvPr>
          <p:cNvSpPr txBox="1">
            <a:spLocks noGrp="1"/>
          </p:cNvSpPr>
          <p:nvPr>
            <p:ph type="title"/>
          </p:nvPr>
        </p:nvSpPr>
        <p:spPr>
          <a:xfrm>
            <a:off x="580806" y="1157395"/>
            <a:ext cx="4259262" cy="2949575"/>
          </a:xfrm>
        </p:spPr>
        <p:txBody>
          <a:bodyPr anchor="b">
            <a:normAutofit/>
          </a:bodyPr>
          <a:lstStyle>
            <a:lvl1pPr defTabSz="713231">
              <a:defRPr sz="2262"/>
            </a:lvl1pPr>
          </a:lstStyle>
          <a:p>
            <a:pPr eaLnBrk="1" fontAlgn="auto" hangingPunct="1">
              <a:spcBef>
                <a:spcPts val="0"/>
              </a:spcBef>
              <a:spcAft>
                <a:spcPts val="0"/>
              </a:spcAft>
              <a:defRPr/>
            </a:pPr>
            <a:r>
              <a:rPr dirty="0">
                <a:latin typeface="Bahnschrift Condensed" panose="020B0502040204020203" pitchFamily="34" charset="0"/>
              </a:rPr>
              <a:t>Rather than being a geographically defined region, Bengal represented a conceptual space oriented towards the lands surrounding the rivers, particularly the Ganges, that flowed towards the Bay of </a:t>
            </a:r>
            <a:r>
              <a:rPr dirty="0" smtClean="0">
                <a:latin typeface="Bahnschrift Condensed" panose="020B0502040204020203" pitchFamily="34" charset="0"/>
              </a:rPr>
              <a:t>Bengal</a:t>
            </a:r>
            <a:r>
              <a:rPr lang="en-US" dirty="0" smtClean="0">
                <a:latin typeface="Bahnschrift Condensed" panose="020B0502040204020203" pitchFamily="34" charset="0"/>
              </a:rPr>
              <a:t>.</a:t>
            </a:r>
            <a:endParaRPr dirty="0">
              <a:latin typeface="Bahnschrift Condensed" panose="020B0502040204020203" pitchFamily="34" charset="0"/>
            </a:endParaRPr>
          </a:p>
        </p:txBody>
      </p:sp>
      <p:pic>
        <p:nvPicPr>
          <p:cNvPr id="10243" name="Google Shape;70;p14" descr="Google Shape;70;p14">
            <a:extLst>
              <a:ext uri="{FF2B5EF4-FFF2-40B4-BE49-F238E27FC236}">
                <a16:creationId xmlns:a16="http://schemas.microsoft.com/office/drawing/2014/main" id="{DDB06DD4-2012-4698-B712-D1E61BFCD008}"/>
              </a:ext>
            </a:extLst>
          </p:cNvPr>
          <p:cNvPicPr>
            <a:picLocks noChangeAspect="1"/>
          </p:cNvPicPr>
          <p:nvPr/>
        </p:nvPicPr>
        <p:blipFill>
          <a:blip r:embed="rId2">
            <a:extLst>
              <a:ext uri="{28A0092B-C50C-407E-A947-70E740481C1C}">
                <a14:useLocalDpi xmlns:a14="http://schemas.microsoft.com/office/drawing/2010/main" val="0"/>
              </a:ext>
            </a:extLst>
          </a:blip>
          <a:srcRect l="25517" t="7855" r="18993" b="7854"/>
          <a:stretch>
            <a:fillRect/>
          </a:stretch>
        </p:blipFill>
        <p:spPr bwMode="auto">
          <a:xfrm>
            <a:off x="5029200" y="438149"/>
            <a:ext cx="4114800" cy="4114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3" name="Google Shape;71;p14">
            <a:extLst>
              <a:ext uri="{FF2B5EF4-FFF2-40B4-BE49-F238E27FC236}">
                <a16:creationId xmlns:a16="http://schemas.microsoft.com/office/drawing/2014/main" id="{0409BC19-251B-43DB-AB70-9230917A279D}"/>
              </a:ext>
            </a:extLst>
          </p:cNvPr>
          <p:cNvSpPr txBox="1"/>
          <p:nvPr/>
        </p:nvSpPr>
        <p:spPr>
          <a:xfrm>
            <a:off x="388938" y="438149"/>
            <a:ext cx="4183062" cy="1530350"/>
          </a:xfrm>
          <a:prstGeom prst="rect">
            <a:avLst/>
          </a:prstGeom>
          <a:ln w="12700">
            <a:miter lim="400000"/>
          </a:ln>
        </p:spPr>
        <p:txBody>
          <a:bodyPr lIns="91424" tIns="91424" rIns="91424" bIns="91424" anchor="ctr">
            <a:normAutofit/>
          </a:bodyPr>
          <a:lstStyle>
            <a:lvl1pPr defTabSz="850391">
              <a:defRPr sz="4464">
                <a:solidFill>
                  <a:srgbClr val="CCA677"/>
                </a:solidFill>
                <a:latin typeface="Economica"/>
                <a:ea typeface="Economica"/>
                <a:cs typeface="Economica"/>
                <a:sym typeface="Economica"/>
              </a:defRPr>
            </a:lvl1pPr>
          </a:lstStyle>
          <a:p>
            <a:pPr algn="ctr" eaLnBrk="1" fontAlgn="auto">
              <a:spcBef>
                <a:spcPts val="0"/>
              </a:spcBef>
              <a:spcAft>
                <a:spcPts val="0"/>
              </a:spcAft>
              <a:defRPr/>
            </a:pPr>
            <a:r>
              <a:rPr sz="4000" b="1" kern="0" dirty="0"/>
              <a:t>What is ‘Bengal’?</a:t>
            </a:r>
          </a:p>
        </p:txBody>
      </p:sp>
      <p:cxnSp>
        <p:nvCxnSpPr>
          <p:cNvPr id="4" name="Straight Connector 3">
            <a:extLst>
              <a:ext uri="{FF2B5EF4-FFF2-40B4-BE49-F238E27FC236}">
                <a16:creationId xmlns:a16="http://schemas.microsoft.com/office/drawing/2014/main" id="{2DDDD395-17C8-4F8E-A9F0-3E0630C68B08}"/>
              </a:ext>
            </a:extLst>
          </p:cNvPr>
          <p:cNvCxnSpPr>
            <a:cxnSpLocks/>
          </p:cNvCxnSpPr>
          <p:nvPr/>
        </p:nvCxnSpPr>
        <p:spPr>
          <a:xfrm>
            <a:off x="766446" y="1838179"/>
            <a:ext cx="3288837"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Google Shape;210;p34">
            <a:extLst>
              <a:ext uri="{FF2B5EF4-FFF2-40B4-BE49-F238E27FC236}">
                <a16:creationId xmlns:a16="http://schemas.microsoft.com/office/drawing/2014/main" id="{37739278-3E45-484C-ABBF-365DDE91325D}"/>
              </a:ext>
            </a:extLst>
          </p:cNvPr>
          <p:cNvSpPr>
            <a:spLocks noChangeArrowheads="1"/>
          </p:cNvSpPr>
          <p:nvPr/>
        </p:nvSpPr>
        <p:spPr bwMode="auto">
          <a:xfrm>
            <a:off x="460375" y="2554288"/>
            <a:ext cx="1616075" cy="144462"/>
          </a:xfrm>
          <a:prstGeom prst="rect">
            <a:avLst/>
          </a:prstGeom>
          <a:solidFill>
            <a:srgbClr val="CCA677"/>
          </a:solidFill>
          <a:ln>
            <a:noFill/>
          </a:ln>
        </p:spPr>
        <p:txBody>
          <a:bodyPr lIns="45719" rIns="45719" anchor="ctr"/>
          <a:lstStyle/>
          <a:p>
            <a:pPr eaLnBrk="1"/>
            <a:endParaRPr lang="en-US" altLang="en-US" sz="1600">
              <a:latin typeface="Bahnschrift Condensed" panose="020B0502040204020203" pitchFamily="34" charset="0"/>
            </a:endParaRPr>
          </a:p>
        </p:txBody>
      </p:sp>
      <p:sp>
        <p:nvSpPr>
          <p:cNvPr id="26627" name="Google Shape;211;p34">
            <a:extLst>
              <a:ext uri="{FF2B5EF4-FFF2-40B4-BE49-F238E27FC236}">
                <a16:creationId xmlns:a16="http://schemas.microsoft.com/office/drawing/2014/main" id="{CB64E3F4-ACAB-4F0D-BC0E-25A925B80F7C}"/>
              </a:ext>
            </a:extLst>
          </p:cNvPr>
          <p:cNvSpPr txBox="1">
            <a:spLocks noChangeArrowheads="1"/>
          </p:cNvSpPr>
          <p:nvPr/>
        </p:nvSpPr>
        <p:spPr bwMode="auto">
          <a:xfrm>
            <a:off x="0" y="2701925"/>
            <a:ext cx="917575" cy="72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lnSpc>
                <a:spcPct val="115000"/>
              </a:lnSpc>
              <a:spcBef>
                <a:spcPts val="1600"/>
              </a:spcBef>
            </a:pPr>
            <a:r>
              <a:rPr lang="en-US" altLang="en-US" sz="1600" b="1">
                <a:latin typeface="Bahnschrift Condensed" panose="020B0502040204020203" pitchFamily="34" charset="0"/>
                <a:ea typeface="Economica"/>
                <a:cs typeface="Economica"/>
                <a:sym typeface="Economica"/>
              </a:rPr>
              <a:t>20,000 BCE</a:t>
            </a:r>
          </a:p>
        </p:txBody>
      </p:sp>
      <p:grpSp>
        <p:nvGrpSpPr>
          <p:cNvPr id="26628" name="Google Shape;212;p34">
            <a:extLst>
              <a:ext uri="{FF2B5EF4-FFF2-40B4-BE49-F238E27FC236}">
                <a16:creationId xmlns:a16="http://schemas.microsoft.com/office/drawing/2014/main" id="{F8DAD745-081D-4645-A670-E93051841C1B}"/>
              </a:ext>
            </a:extLst>
          </p:cNvPr>
          <p:cNvGrpSpPr>
            <a:grpSpLocks/>
          </p:cNvGrpSpPr>
          <p:nvPr/>
        </p:nvGrpSpPr>
        <p:grpSpPr bwMode="auto">
          <a:xfrm>
            <a:off x="404813" y="2254250"/>
            <a:ext cx="98425" cy="442913"/>
            <a:chOff x="0" y="0"/>
            <a:chExt cx="97333" cy="443782"/>
          </a:xfrm>
        </p:grpSpPr>
        <p:sp>
          <p:nvSpPr>
            <p:cNvPr id="26658" name="Google Shape;213;p34">
              <a:extLst>
                <a:ext uri="{FF2B5EF4-FFF2-40B4-BE49-F238E27FC236}">
                  <a16:creationId xmlns:a16="http://schemas.microsoft.com/office/drawing/2014/main" id="{2F9B4584-7839-4761-8CF5-E8732A2F0715}"/>
                </a:ext>
              </a:extLst>
            </p:cNvPr>
            <p:cNvSpPr>
              <a:spLocks noChangeShapeType="1"/>
            </p:cNvSpPr>
            <p:nvPr/>
          </p:nvSpPr>
          <p:spPr bwMode="auto">
            <a:xfrm flipH="1">
              <a:off x="48667" y="56493"/>
              <a:ext cx="1" cy="387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45719" tIns="45719" rIns="45719" bIns="45719"/>
            <a:lstStyle/>
            <a:p>
              <a:endParaRPr lang="en-US" sz="1600">
                <a:latin typeface="Bahnschrift Condensed" panose="020B0502040204020203" pitchFamily="34" charset="0"/>
              </a:endParaRPr>
            </a:p>
          </p:txBody>
        </p:sp>
        <p:sp>
          <p:nvSpPr>
            <p:cNvPr id="26659" name="Google Shape;214;p34">
              <a:extLst>
                <a:ext uri="{FF2B5EF4-FFF2-40B4-BE49-F238E27FC236}">
                  <a16:creationId xmlns:a16="http://schemas.microsoft.com/office/drawing/2014/main" id="{5977C33D-A787-401D-A0B0-64FB5FCE8890}"/>
                </a:ext>
              </a:extLst>
            </p:cNvPr>
            <p:cNvSpPr>
              <a:spLocks noChangeArrowheads="1"/>
            </p:cNvSpPr>
            <p:nvPr/>
          </p:nvSpPr>
          <p:spPr bwMode="auto">
            <a:xfrm>
              <a:off x="0" y="0"/>
              <a:ext cx="97334" cy="99571"/>
            </a:xfrm>
            <a:prstGeom prst="ellipse">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sp>
        <p:nvSpPr>
          <p:cNvPr id="26629" name="Google Shape;215;p34">
            <a:extLst>
              <a:ext uri="{FF2B5EF4-FFF2-40B4-BE49-F238E27FC236}">
                <a16:creationId xmlns:a16="http://schemas.microsoft.com/office/drawing/2014/main" id="{F19ED2EB-9968-4C5C-A62A-3EC8EB1B2123}"/>
              </a:ext>
            </a:extLst>
          </p:cNvPr>
          <p:cNvSpPr txBox="1">
            <a:spLocks noChangeArrowheads="1"/>
          </p:cNvSpPr>
          <p:nvPr/>
        </p:nvSpPr>
        <p:spPr bwMode="auto">
          <a:xfrm>
            <a:off x="319088" y="677863"/>
            <a:ext cx="984250" cy="166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eaLnBrk="1">
              <a:spcBef>
                <a:spcPts val="1600"/>
              </a:spcBef>
            </a:pPr>
            <a:r>
              <a:rPr lang="en-US" altLang="en-US" sz="1600" b="1" dirty="0">
                <a:latin typeface="Bahnschrift Condensed" panose="020B0502040204020203" pitchFamily="34" charset="0"/>
                <a:ea typeface="Economica"/>
                <a:cs typeface="Economica"/>
                <a:sym typeface="Economica"/>
              </a:rPr>
              <a:t>Earliest evidence of human settlement in Bengal Delta</a:t>
            </a:r>
          </a:p>
        </p:txBody>
      </p:sp>
      <p:grpSp>
        <p:nvGrpSpPr>
          <p:cNvPr id="26630" name="Google Shape;216;p34">
            <a:extLst>
              <a:ext uri="{FF2B5EF4-FFF2-40B4-BE49-F238E27FC236}">
                <a16:creationId xmlns:a16="http://schemas.microsoft.com/office/drawing/2014/main" id="{A8DE40BC-E092-4FD2-BCE1-5976903DE27B}"/>
              </a:ext>
            </a:extLst>
          </p:cNvPr>
          <p:cNvGrpSpPr>
            <a:grpSpLocks/>
          </p:cNvGrpSpPr>
          <p:nvPr/>
        </p:nvGrpSpPr>
        <p:grpSpPr bwMode="auto">
          <a:xfrm>
            <a:off x="1687512" y="2182812"/>
            <a:ext cx="2005014" cy="815976"/>
            <a:chOff x="-1" y="-1"/>
            <a:chExt cx="2004922" cy="815746"/>
          </a:xfrm>
        </p:grpSpPr>
        <p:sp>
          <p:nvSpPr>
            <p:cNvPr id="26653" name="Google Shape;217;p34">
              <a:extLst>
                <a:ext uri="{FF2B5EF4-FFF2-40B4-BE49-F238E27FC236}">
                  <a16:creationId xmlns:a16="http://schemas.microsoft.com/office/drawing/2014/main" id="{B9A01E0D-2D94-43EB-B148-5A629702C004}"/>
                </a:ext>
              </a:extLst>
            </p:cNvPr>
            <p:cNvSpPr>
              <a:spLocks noChangeArrowheads="1"/>
            </p:cNvSpPr>
            <p:nvPr/>
          </p:nvSpPr>
          <p:spPr bwMode="auto">
            <a:xfrm>
              <a:off x="388479" y="371970"/>
              <a:ext cx="1616442" cy="143860"/>
            </a:xfrm>
            <a:prstGeom prst="rect">
              <a:avLst/>
            </a:prstGeom>
            <a:solidFill>
              <a:srgbClr val="A7783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sp>
          <p:nvSpPr>
            <p:cNvPr id="26654" name="Google Shape;218;p34">
              <a:extLst>
                <a:ext uri="{FF2B5EF4-FFF2-40B4-BE49-F238E27FC236}">
                  <a16:creationId xmlns:a16="http://schemas.microsoft.com/office/drawing/2014/main" id="{50050FFC-7499-4756-ADB5-86F42179C74F}"/>
                </a:ext>
              </a:extLst>
            </p:cNvPr>
            <p:cNvSpPr txBox="1">
              <a:spLocks noChangeArrowheads="1"/>
            </p:cNvSpPr>
            <p:nvPr/>
          </p:nvSpPr>
          <p:spPr bwMode="auto">
            <a:xfrm>
              <a:off x="-1" y="-1"/>
              <a:ext cx="984088" cy="43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lnSpc>
                  <a:spcPct val="115000"/>
                </a:lnSpc>
                <a:spcBef>
                  <a:spcPts val="1600"/>
                </a:spcBef>
              </a:pPr>
              <a:r>
                <a:rPr lang="en-US" altLang="en-US" sz="1600" b="1">
                  <a:latin typeface="Bahnschrift Condensed" panose="020B0502040204020203" pitchFamily="34" charset="0"/>
                  <a:ea typeface="Economica"/>
                  <a:cs typeface="Economica"/>
                  <a:sym typeface="Economica"/>
                </a:rPr>
                <a:t>2,000 BCE</a:t>
              </a:r>
            </a:p>
          </p:txBody>
        </p:sp>
        <p:grpSp>
          <p:nvGrpSpPr>
            <p:cNvPr id="26655" name="Google Shape;219;p34">
              <a:extLst>
                <a:ext uri="{FF2B5EF4-FFF2-40B4-BE49-F238E27FC236}">
                  <a16:creationId xmlns:a16="http://schemas.microsoft.com/office/drawing/2014/main" id="{3692C3B0-E7F2-4F1F-A4BD-6B23F6CF4066}"/>
                </a:ext>
              </a:extLst>
            </p:cNvPr>
            <p:cNvGrpSpPr>
              <a:grpSpLocks/>
            </p:cNvGrpSpPr>
            <p:nvPr/>
          </p:nvGrpSpPr>
          <p:grpSpPr bwMode="auto">
            <a:xfrm>
              <a:off x="344133" y="371962"/>
              <a:ext cx="97335" cy="443783"/>
              <a:chOff x="0" y="0"/>
              <a:chExt cx="97334" cy="443782"/>
            </a:xfrm>
          </p:grpSpPr>
          <p:sp>
            <p:nvSpPr>
              <p:cNvPr id="26656" name="Google Shape;220;p34">
                <a:extLst>
                  <a:ext uri="{FF2B5EF4-FFF2-40B4-BE49-F238E27FC236}">
                    <a16:creationId xmlns:a16="http://schemas.microsoft.com/office/drawing/2014/main" id="{05BD53F6-EEBF-40EA-96AE-EBF38999C452}"/>
                  </a:ext>
                </a:extLst>
              </p:cNvPr>
              <p:cNvSpPr>
                <a:spLocks noChangeShapeType="1"/>
              </p:cNvSpPr>
              <p:nvPr/>
            </p:nvSpPr>
            <p:spPr bwMode="auto">
              <a:xfrm flipV="1">
                <a:off x="49936" y="0"/>
                <a:ext cx="1" cy="387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45719" tIns="45719" rIns="45719" bIns="45719"/>
              <a:lstStyle/>
              <a:p>
                <a:endParaRPr lang="en-US" sz="1600">
                  <a:latin typeface="Bahnschrift Condensed" panose="020B0502040204020203" pitchFamily="34" charset="0"/>
                </a:endParaRPr>
              </a:p>
            </p:txBody>
          </p:sp>
          <p:sp>
            <p:nvSpPr>
              <p:cNvPr id="26657" name="Google Shape;221;p34">
                <a:extLst>
                  <a:ext uri="{FF2B5EF4-FFF2-40B4-BE49-F238E27FC236}">
                    <a16:creationId xmlns:a16="http://schemas.microsoft.com/office/drawing/2014/main" id="{C5BD1248-D412-41E6-AA4D-E60B79AA6E7F}"/>
                  </a:ext>
                </a:extLst>
              </p:cNvPr>
              <p:cNvSpPr>
                <a:spLocks noChangeArrowheads="1"/>
              </p:cNvSpPr>
              <p:nvPr/>
            </p:nvSpPr>
            <p:spPr bwMode="auto">
              <a:xfrm rot="10800000">
                <a:off x="0" y="344212"/>
                <a:ext cx="97334" cy="99571"/>
              </a:xfrm>
              <a:prstGeom prst="ellipse">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grpSp>
      <p:grpSp>
        <p:nvGrpSpPr>
          <p:cNvPr id="26631" name="Google Shape;222;p34">
            <a:extLst>
              <a:ext uri="{FF2B5EF4-FFF2-40B4-BE49-F238E27FC236}">
                <a16:creationId xmlns:a16="http://schemas.microsoft.com/office/drawing/2014/main" id="{C005FAAF-A901-468B-AB6A-CF740296667F}"/>
              </a:ext>
            </a:extLst>
          </p:cNvPr>
          <p:cNvGrpSpPr>
            <a:grpSpLocks/>
          </p:cNvGrpSpPr>
          <p:nvPr/>
        </p:nvGrpSpPr>
        <p:grpSpPr bwMode="auto">
          <a:xfrm>
            <a:off x="3346450" y="2254249"/>
            <a:ext cx="1962151" cy="886269"/>
            <a:chOff x="0" y="-1"/>
            <a:chExt cx="1962860" cy="887030"/>
          </a:xfrm>
        </p:grpSpPr>
        <p:sp>
          <p:nvSpPr>
            <p:cNvPr id="26648" name="Google Shape;223;p34">
              <a:extLst>
                <a:ext uri="{FF2B5EF4-FFF2-40B4-BE49-F238E27FC236}">
                  <a16:creationId xmlns:a16="http://schemas.microsoft.com/office/drawing/2014/main" id="{E5AFE975-5D09-4DB8-860F-5E84834BB531}"/>
                </a:ext>
              </a:extLst>
            </p:cNvPr>
            <p:cNvSpPr>
              <a:spLocks noChangeArrowheads="1"/>
            </p:cNvSpPr>
            <p:nvPr/>
          </p:nvSpPr>
          <p:spPr bwMode="auto">
            <a:xfrm>
              <a:off x="346417" y="301092"/>
              <a:ext cx="1616443" cy="143860"/>
            </a:xfrm>
            <a:prstGeom prst="rect">
              <a:avLst/>
            </a:prstGeom>
            <a:solidFill>
              <a:srgbClr val="CCA6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nvGrpSpPr>
            <p:cNvPr id="26649" name="Google Shape;224;p34">
              <a:extLst>
                <a:ext uri="{FF2B5EF4-FFF2-40B4-BE49-F238E27FC236}">
                  <a16:creationId xmlns:a16="http://schemas.microsoft.com/office/drawing/2014/main" id="{3E009907-C982-4588-AFDB-B03119EAABE3}"/>
                </a:ext>
              </a:extLst>
            </p:cNvPr>
            <p:cNvGrpSpPr>
              <a:grpSpLocks/>
            </p:cNvGrpSpPr>
            <p:nvPr/>
          </p:nvGrpSpPr>
          <p:grpSpPr bwMode="auto">
            <a:xfrm>
              <a:off x="296661" y="-1"/>
              <a:ext cx="97335" cy="443784"/>
              <a:chOff x="0" y="0"/>
              <a:chExt cx="97333" cy="443782"/>
            </a:xfrm>
          </p:grpSpPr>
          <p:sp>
            <p:nvSpPr>
              <p:cNvPr id="26651" name="Google Shape;225;p34">
                <a:extLst>
                  <a:ext uri="{FF2B5EF4-FFF2-40B4-BE49-F238E27FC236}">
                    <a16:creationId xmlns:a16="http://schemas.microsoft.com/office/drawing/2014/main" id="{A3CA83FE-A8EF-4E88-BFBE-DC7D2B116D5D}"/>
                  </a:ext>
                </a:extLst>
              </p:cNvPr>
              <p:cNvSpPr>
                <a:spLocks noChangeShapeType="1"/>
              </p:cNvSpPr>
              <p:nvPr/>
            </p:nvSpPr>
            <p:spPr bwMode="auto">
              <a:xfrm flipH="1">
                <a:off x="48667" y="56493"/>
                <a:ext cx="1" cy="387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45719" tIns="45719" rIns="45719" bIns="45719"/>
              <a:lstStyle/>
              <a:p>
                <a:endParaRPr lang="en-US" sz="1600">
                  <a:latin typeface="Bahnschrift Condensed" panose="020B0502040204020203" pitchFamily="34" charset="0"/>
                </a:endParaRPr>
              </a:p>
            </p:txBody>
          </p:sp>
          <p:sp>
            <p:nvSpPr>
              <p:cNvPr id="26652" name="Google Shape;226;p34">
                <a:extLst>
                  <a:ext uri="{FF2B5EF4-FFF2-40B4-BE49-F238E27FC236}">
                    <a16:creationId xmlns:a16="http://schemas.microsoft.com/office/drawing/2014/main" id="{7508ADE3-E080-4648-B3EA-9AE7B677831E}"/>
                  </a:ext>
                </a:extLst>
              </p:cNvPr>
              <p:cNvSpPr>
                <a:spLocks noChangeArrowheads="1"/>
              </p:cNvSpPr>
              <p:nvPr/>
            </p:nvSpPr>
            <p:spPr bwMode="auto">
              <a:xfrm>
                <a:off x="0" y="0"/>
                <a:ext cx="97334" cy="99571"/>
              </a:xfrm>
              <a:prstGeom prst="ellipse">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sp>
          <p:nvSpPr>
            <p:cNvPr id="26650" name="Google Shape;227;p34">
              <a:extLst>
                <a:ext uri="{FF2B5EF4-FFF2-40B4-BE49-F238E27FC236}">
                  <a16:creationId xmlns:a16="http://schemas.microsoft.com/office/drawing/2014/main" id="{6058E528-ACDE-443E-8823-A96F43D876A0}"/>
                </a:ext>
              </a:extLst>
            </p:cNvPr>
            <p:cNvSpPr txBox="1">
              <a:spLocks noChangeArrowheads="1"/>
            </p:cNvSpPr>
            <p:nvPr/>
          </p:nvSpPr>
          <p:spPr bwMode="auto">
            <a:xfrm>
              <a:off x="0" y="447397"/>
              <a:ext cx="866211" cy="43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lnSpc>
                  <a:spcPct val="115000"/>
                </a:lnSpc>
                <a:spcBef>
                  <a:spcPts val="1600"/>
                </a:spcBef>
              </a:pPr>
              <a:r>
                <a:rPr lang="en-US" altLang="en-US" sz="1600" b="1">
                  <a:latin typeface="Bahnschrift Condensed" panose="020B0502040204020203" pitchFamily="34" charset="0"/>
                  <a:ea typeface="Economica"/>
                  <a:cs typeface="Economica"/>
                  <a:sym typeface="Economica"/>
                </a:rPr>
                <a:t>1,000 BCE</a:t>
              </a:r>
            </a:p>
          </p:txBody>
        </p:sp>
      </p:grpSp>
      <p:grpSp>
        <p:nvGrpSpPr>
          <p:cNvPr id="26632" name="Google Shape;228;p34">
            <a:extLst>
              <a:ext uri="{FF2B5EF4-FFF2-40B4-BE49-F238E27FC236}">
                <a16:creationId xmlns:a16="http://schemas.microsoft.com/office/drawing/2014/main" id="{3CAE4C63-3C84-4A29-A2CE-9CA7FE83C8E0}"/>
              </a:ext>
            </a:extLst>
          </p:cNvPr>
          <p:cNvGrpSpPr>
            <a:grpSpLocks/>
          </p:cNvGrpSpPr>
          <p:nvPr/>
        </p:nvGrpSpPr>
        <p:grpSpPr bwMode="auto">
          <a:xfrm>
            <a:off x="4914899" y="2149474"/>
            <a:ext cx="2011365" cy="849315"/>
            <a:chOff x="-1" y="-1"/>
            <a:chExt cx="2011453" cy="849897"/>
          </a:xfrm>
        </p:grpSpPr>
        <p:sp>
          <p:nvSpPr>
            <p:cNvPr id="26643" name="Google Shape;229;p34">
              <a:extLst>
                <a:ext uri="{FF2B5EF4-FFF2-40B4-BE49-F238E27FC236}">
                  <a16:creationId xmlns:a16="http://schemas.microsoft.com/office/drawing/2014/main" id="{C6369FF1-0BF1-419E-A6A7-CA64205F64F8}"/>
                </a:ext>
              </a:extLst>
            </p:cNvPr>
            <p:cNvSpPr>
              <a:spLocks noChangeArrowheads="1"/>
            </p:cNvSpPr>
            <p:nvPr/>
          </p:nvSpPr>
          <p:spPr bwMode="auto">
            <a:xfrm>
              <a:off x="395010" y="406120"/>
              <a:ext cx="1616442" cy="143860"/>
            </a:xfrm>
            <a:prstGeom prst="rect">
              <a:avLst/>
            </a:prstGeom>
            <a:solidFill>
              <a:srgbClr val="A7783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dirty="0">
                <a:latin typeface="Bahnschrift Condensed" panose="020B0502040204020203" pitchFamily="34" charset="0"/>
              </a:endParaRPr>
            </a:p>
          </p:txBody>
        </p:sp>
        <p:grpSp>
          <p:nvGrpSpPr>
            <p:cNvPr id="26644" name="Google Shape;230;p34">
              <a:extLst>
                <a:ext uri="{FF2B5EF4-FFF2-40B4-BE49-F238E27FC236}">
                  <a16:creationId xmlns:a16="http://schemas.microsoft.com/office/drawing/2014/main" id="{D98C7608-C826-4681-A1D2-7587EC7EE246}"/>
                </a:ext>
              </a:extLst>
            </p:cNvPr>
            <p:cNvGrpSpPr>
              <a:grpSpLocks/>
            </p:cNvGrpSpPr>
            <p:nvPr/>
          </p:nvGrpSpPr>
          <p:grpSpPr bwMode="auto">
            <a:xfrm>
              <a:off x="341538" y="406112"/>
              <a:ext cx="97335" cy="443784"/>
              <a:chOff x="0" y="0"/>
              <a:chExt cx="97334" cy="443782"/>
            </a:xfrm>
          </p:grpSpPr>
          <p:sp>
            <p:nvSpPr>
              <p:cNvPr id="26646" name="Google Shape;231;p34">
                <a:extLst>
                  <a:ext uri="{FF2B5EF4-FFF2-40B4-BE49-F238E27FC236}">
                    <a16:creationId xmlns:a16="http://schemas.microsoft.com/office/drawing/2014/main" id="{6E05735B-ECEF-4D75-AE1F-37097572029C}"/>
                  </a:ext>
                </a:extLst>
              </p:cNvPr>
              <p:cNvSpPr>
                <a:spLocks noChangeShapeType="1"/>
              </p:cNvSpPr>
              <p:nvPr/>
            </p:nvSpPr>
            <p:spPr bwMode="auto">
              <a:xfrm flipV="1">
                <a:off x="49936" y="0"/>
                <a:ext cx="1" cy="387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45719" tIns="45719" rIns="45719" bIns="45719"/>
              <a:lstStyle/>
              <a:p>
                <a:endParaRPr lang="en-US" sz="1600">
                  <a:latin typeface="Bahnschrift Condensed" panose="020B0502040204020203" pitchFamily="34" charset="0"/>
                </a:endParaRPr>
              </a:p>
            </p:txBody>
          </p:sp>
          <p:sp>
            <p:nvSpPr>
              <p:cNvPr id="26647" name="Google Shape;232;p34">
                <a:extLst>
                  <a:ext uri="{FF2B5EF4-FFF2-40B4-BE49-F238E27FC236}">
                    <a16:creationId xmlns:a16="http://schemas.microsoft.com/office/drawing/2014/main" id="{B52F6F45-C2BB-4609-BEDC-B992A4C33E73}"/>
                  </a:ext>
                </a:extLst>
              </p:cNvPr>
              <p:cNvSpPr>
                <a:spLocks noChangeArrowheads="1"/>
              </p:cNvSpPr>
              <p:nvPr/>
            </p:nvSpPr>
            <p:spPr bwMode="auto">
              <a:xfrm rot="10800000">
                <a:off x="0" y="344212"/>
                <a:ext cx="97334" cy="99571"/>
              </a:xfrm>
              <a:prstGeom prst="ellipse">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sp>
          <p:nvSpPr>
            <p:cNvPr id="26645" name="Google Shape;233;p34">
              <a:extLst>
                <a:ext uri="{FF2B5EF4-FFF2-40B4-BE49-F238E27FC236}">
                  <a16:creationId xmlns:a16="http://schemas.microsoft.com/office/drawing/2014/main" id="{8494F9EC-A5E5-4972-AA84-E42151C0B2A1}"/>
                </a:ext>
              </a:extLst>
            </p:cNvPr>
            <p:cNvSpPr txBox="1">
              <a:spLocks noChangeArrowheads="1"/>
            </p:cNvSpPr>
            <p:nvPr/>
          </p:nvSpPr>
          <p:spPr bwMode="auto">
            <a:xfrm>
              <a:off x="-1" y="-1"/>
              <a:ext cx="1035282" cy="43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lnSpc>
                  <a:spcPct val="115000"/>
                </a:lnSpc>
                <a:spcBef>
                  <a:spcPts val="1600"/>
                </a:spcBef>
              </a:pPr>
              <a:r>
                <a:rPr lang="en-US" altLang="en-US" sz="1600" b="1">
                  <a:latin typeface="Bahnschrift Condensed" panose="020B0502040204020203" pitchFamily="34" charset="0"/>
                  <a:ea typeface="Economica"/>
                  <a:cs typeface="Economica"/>
                  <a:sym typeface="Economica"/>
                </a:rPr>
                <a:t>350- 50 BCE</a:t>
              </a:r>
            </a:p>
          </p:txBody>
        </p:sp>
      </p:grpSp>
      <p:grpSp>
        <p:nvGrpSpPr>
          <p:cNvPr id="26633" name="Google Shape;234;p34">
            <a:extLst>
              <a:ext uri="{FF2B5EF4-FFF2-40B4-BE49-F238E27FC236}">
                <a16:creationId xmlns:a16="http://schemas.microsoft.com/office/drawing/2014/main" id="{FC946282-522F-49C8-8BAD-D8240E886D86}"/>
              </a:ext>
            </a:extLst>
          </p:cNvPr>
          <p:cNvGrpSpPr>
            <a:grpSpLocks/>
          </p:cNvGrpSpPr>
          <p:nvPr/>
        </p:nvGrpSpPr>
        <p:grpSpPr bwMode="auto">
          <a:xfrm>
            <a:off x="6535738" y="2254249"/>
            <a:ext cx="2608263" cy="1169424"/>
            <a:chOff x="0" y="-1"/>
            <a:chExt cx="2607655" cy="1170428"/>
          </a:xfrm>
        </p:grpSpPr>
        <p:sp>
          <p:nvSpPr>
            <p:cNvPr id="26638" name="Google Shape;235;p34">
              <a:extLst>
                <a:ext uri="{FF2B5EF4-FFF2-40B4-BE49-F238E27FC236}">
                  <a16:creationId xmlns:a16="http://schemas.microsoft.com/office/drawing/2014/main" id="{2B5F4A4C-98A6-4E79-A0BB-CA94F523B48C}"/>
                </a:ext>
              </a:extLst>
            </p:cNvPr>
            <p:cNvSpPr>
              <a:spLocks noChangeArrowheads="1"/>
            </p:cNvSpPr>
            <p:nvPr/>
          </p:nvSpPr>
          <p:spPr bwMode="auto">
            <a:xfrm>
              <a:off x="389510" y="301092"/>
              <a:ext cx="2218145" cy="143860"/>
            </a:xfrm>
            <a:prstGeom prst="rect">
              <a:avLst/>
            </a:prstGeom>
            <a:solidFill>
              <a:srgbClr val="CCA67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nvGrpSpPr>
            <p:cNvPr id="26639" name="Google Shape;236;p34">
              <a:extLst>
                <a:ext uri="{FF2B5EF4-FFF2-40B4-BE49-F238E27FC236}">
                  <a16:creationId xmlns:a16="http://schemas.microsoft.com/office/drawing/2014/main" id="{739289E4-69FA-410B-A0B3-B18433D0BD04}"/>
                </a:ext>
              </a:extLst>
            </p:cNvPr>
            <p:cNvGrpSpPr>
              <a:grpSpLocks/>
            </p:cNvGrpSpPr>
            <p:nvPr/>
          </p:nvGrpSpPr>
          <p:grpSpPr bwMode="auto">
            <a:xfrm>
              <a:off x="340922" y="-1"/>
              <a:ext cx="97335" cy="443784"/>
              <a:chOff x="0" y="0"/>
              <a:chExt cx="97333" cy="443782"/>
            </a:xfrm>
          </p:grpSpPr>
          <p:sp>
            <p:nvSpPr>
              <p:cNvPr id="26641" name="Google Shape;237;p34">
                <a:extLst>
                  <a:ext uri="{FF2B5EF4-FFF2-40B4-BE49-F238E27FC236}">
                    <a16:creationId xmlns:a16="http://schemas.microsoft.com/office/drawing/2014/main" id="{B1E93711-CCF1-43DC-B423-56D83D849685}"/>
                  </a:ext>
                </a:extLst>
              </p:cNvPr>
              <p:cNvSpPr>
                <a:spLocks noChangeShapeType="1"/>
              </p:cNvSpPr>
              <p:nvPr/>
            </p:nvSpPr>
            <p:spPr bwMode="auto">
              <a:xfrm flipH="1">
                <a:off x="48667" y="56493"/>
                <a:ext cx="1" cy="3872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45719" tIns="45719" rIns="45719" bIns="45719"/>
              <a:lstStyle/>
              <a:p>
                <a:endParaRPr lang="en-US" sz="1600">
                  <a:latin typeface="Bahnschrift Condensed" panose="020B0502040204020203" pitchFamily="34" charset="0"/>
                </a:endParaRPr>
              </a:p>
            </p:txBody>
          </p:sp>
          <p:sp>
            <p:nvSpPr>
              <p:cNvPr id="26642" name="Google Shape;238;p34">
                <a:extLst>
                  <a:ext uri="{FF2B5EF4-FFF2-40B4-BE49-F238E27FC236}">
                    <a16:creationId xmlns:a16="http://schemas.microsoft.com/office/drawing/2014/main" id="{50505BEB-04DB-4DA1-97B9-2032D817E81B}"/>
                  </a:ext>
                </a:extLst>
              </p:cNvPr>
              <p:cNvSpPr>
                <a:spLocks noChangeArrowheads="1"/>
              </p:cNvSpPr>
              <p:nvPr/>
            </p:nvSpPr>
            <p:spPr bwMode="auto">
              <a:xfrm>
                <a:off x="0" y="0"/>
                <a:ext cx="97334" cy="99571"/>
              </a:xfrm>
              <a:prstGeom prst="ellipse">
                <a:avLst/>
              </a:prstGeom>
              <a:solidFill>
                <a:srgbClr val="00000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lstStyle/>
              <a:p>
                <a:pPr eaLnBrk="1"/>
                <a:endParaRPr lang="en-US" altLang="en-US" sz="1600">
                  <a:latin typeface="Bahnschrift Condensed" panose="020B0502040204020203" pitchFamily="34" charset="0"/>
                </a:endParaRPr>
              </a:p>
            </p:txBody>
          </p:sp>
        </p:grpSp>
        <p:sp>
          <p:nvSpPr>
            <p:cNvPr id="26640" name="Google Shape;239;p34">
              <a:extLst>
                <a:ext uri="{FF2B5EF4-FFF2-40B4-BE49-F238E27FC236}">
                  <a16:creationId xmlns:a16="http://schemas.microsoft.com/office/drawing/2014/main" id="{3711905C-F7D2-4058-AAA7-1A3C64B7A12F}"/>
                </a:ext>
              </a:extLst>
            </p:cNvPr>
            <p:cNvSpPr txBox="1">
              <a:spLocks noChangeArrowheads="1"/>
            </p:cNvSpPr>
            <p:nvPr/>
          </p:nvSpPr>
          <p:spPr bwMode="auto">
            <a:xfrm>
              <a:off x="0" y="447397"/>
              <a:ext cx="1048555" cy="72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algn="ctr" eaLnBrk="1">
                <a:lnSpc>
                  <a:spcPct val="115000"/>
                </a:lnSpc>
                <a:spcBef>
                  <a:spcPts val="1600"/>
                </a:spcBef>
              </a:pPr>
              <a:r>
                <a:rPr lang="en-US" altLang="en-US" sz="1600" b="1">
                  <a:latin typeface="Bahnschrift Condensed" panose="020B0502040204020203" pitchFamily="34" charset="0"/>
                  <a:ea typeface="Economica"/>
                  <a:cs typeface="Economica"/>
                  <a:sym typeface="Economica"/>
                </a:rPr>
                <a:t>400- 1300 CE</a:t>
              </a:r>
            </a:p>
          </p:txBody>
        </p:sp>
      </p:grpSp>
      <p:sp>
        <p:nvSpPr>
          <p:cNvPr id="26634" name="Google Shape;240;p34">
            <a:extLst>
              <a:ext uri="{FF2B5EF4-FFF2-40B4-BE49-F238E27FC236}">
                <a16:creationId xmlns:a16="http://schemas.microsoft.com/office/drawing/2014/main" id="{63CA6BA8-F3D1-4AC5-90EC-B58BEEF57859}"/>
              </a:ext>
            </a:extLst>
          </p:cNvPr>
          <p:cNvSpPr txBox="1">
            <a:spLocks noChangeArrowheads="1"/>
          </p:cNvSpPr>
          <p:nvPr/>
        </p:nvSpPr>
        <p:spPr bwMode="auto">
          <a:xfrm>
            <a:off x="1916113" y="3024188"/>
            <a:ext cx="1241425" cy="92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eaLnBrk="1">
              <a:spcBef>
                <a:spcPts val="1600"/>
              </a:spcBef>
            </a:pPr>
            <a:r>
              <a:rPr lang="en-US" altLang="en-US" sz="1600" b="1">
                <a:latin typeface="Bahnschrift Condensed" panose="020B0502040204020203" pitchFamily="34" charset="0"/>
                <a:ea typeface="Economica"/>
                <a:cs typeface="Economica"/>
                <a:sym typeface="Economica"/>
              </a:rPr>
              <a:t>Settlement of rice-cultivating communities</a:t>
            </a:r>
          </a:p>
        </p:txBody>
      </p:sp>
      <p:sp>
        <p:nvSpPr>
          <p:cNvPr id="26635" name="Google Shape;241;p34">
            <a:extLst>
              <a:ext uri="{FF2B5EF4-FFF2-40B4-BE49-F238E27FC236}">
                <a16:creationId xmlns:a16="http://schemas.microsoft.com/office/drawing/2014/main" id="{18E653A6-442A-4D20-9117-C35E15529CA5}"/>
              </a:ext>
            </a:extLst>
          </p:cNvPr>
          <p:cNvSpPr txBox="1">
            <a:spLocks noChangeArrowheads="1"/>
          </p:cNvSpPr>
          <p:nvPr/>
        </p:nvSpPr>
        <p:spPr bwMode="auto">
          <a:xfrm>
            <a:off x="3502025" y="1131888"/>
            <a:ext cx="1241425" cy="116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eaLnBrk="1">
              <a:spcBef>
                <a:spcPts val="1600"/>
              </a:spcBef>
            </a:pPr>
            <a:r>
              <a:rPr lang="en-US" altLang="en-US" sz="1600" b="1">
                <a:latin typeface="Bahnschrift Condensed" panose="020B0502040204020203" pitchFamily="34" charset="0"/>
                <a:ea typeface="Economica"/>
                <a:cs typeface="Economica"/>
                <a:sym typeface="Economica"/>
              </a:rPr>
              <a:t>Gradual emergence of Urban Settlements</a:t>
            </a:r>
          </a:p>
        </p:txBody>
      </p:sp>
      <p:sp>
        <p:nvSpPr>
          <p:cNvPr id="26636" name="Google Shape;242;p34">
            <a:extLst>
              <a:ext uri="{FF2B5EF4-FFF2-40B4-BE49-F238E27FC236}">
                <a16:creationId xmlns:a16="http://schemas.microsoft.com/office/drawing/2014/main" id="{E8F625AE-5A3A-4EB5-ABCB-035C87BB1F7E}"/>
              </a:ext>
            </a:extLst>
          </p:cNvPr>
          <p:cNvSpPr txBox="1">
            <a:spLocks noChangeArrowheads="1"/>
          </p:cNvSpPr>
          <p:nvPr/>
        </p:nvSpPr>
        <p:spPr bwMode="auto">
          <a:xfrm>
            <a:off x="5067300" y="3101975"/>
            <a:ext cx="1241425" cy="92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eaLnBrk="1">
              <a:spcBef>
                <a:spcPts val="1600"/>
              </a:spcBef>
            </a:pPr>
            <a:r>
              <a:rPr lang="en-US" altLang="en-US" sz="1600" b="1">
                <a:latin typeface="Bahnschrift Condensed" panose="020B0502040204020203" pitchFamily="34" charset="0"/>
                <a:ea typeface="Economica"/>
                <a:cs typeface="Economica"/>
                <a:sym typeface="Economica"/>
              </a:rPr>
              <a:t>Bengal under the Mauryan Empire</a:t>
            </a:r>
          </a:p>
        </p:txBody>
      </p:sp>
      <p:sp>
        <p:nvSpPr>
          <p:cNvPr id="26637" name="Google Shape;243;p34">
            <a:extLst>
              <a:ext uri="{FF2B5EF4-FFF2-40B4-BE49-F238E27FC236}">
                <a16:creationId xmlns:a16="http://schemas.microsoft.com/office/drawing/2014/main" id="{70307039-1CAD-40A5-9F5A-72CB6C4FA644}"/>
              </a:ext>
            </a:extLst>
          </p:cNvPr>
          <p:cNvSpPr txBox="1">
            <a:spLocks noChangeArrowheads="1"/>
          </p:cNvSpPr>
          <p:nvPr/>
        </p:nvSpPr>
        <p:spPr bwMode="auto">
          <a:xfrm>
            <a:off x="6742332" y="691665"/>
            <a:ext cx="1241425" cy="166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91424" tIns="91424" rIns="91424" bIns="91424">
            <a:spAutoFit/>
          </a:bodyPr>
          <a:lstStyle/>
          <a:p>
            <a:pPr eaLnBrk="1">
              <a:spcBef>
                <a:spcPts val="1600"/>
              </a:spcBef>
            </a:pPr>
            <a:r>
              <a:rPr lang="en-US" altLang="en-US" sz="1600" b="1" dirty="0">
                <a:latin typeface="Bahnschrift Condensed" panose="020B0502040204020203" pitchFamily="34" charset="0"/>
                <a:ea typeface="Economica"/>
                <a:cs typeface="Economica"/>
                <a:sym typeface="Economica"/>
              </a:rPr>
              <a:t>Rulers from the Guptas, </a:t>
            </a:r>
            <a:r>
              <a:rPr lang="en-US" altLang="en-US" sz="1600" b="1" dirty="0" err="1">
                <a:latin typeface="Bahnschrift Condensed" panose="020B0502040204020203" pitchFamily="34" charset="0"/>
                <a:ea typeface="Economica"/>
                <a:cs typeface="Economica"/>
                <a:sym typeface="Economica"/>
              </a:rPr>
              <a:t>Palas</a:t>
            </a:r>
            <a:r>
              <a:rPr lang="en-US" altLang="en-US" sz="1600" b="1" dirty="0">
                <a:latin typeface="Bahnschrift Condensed" panose="020B0502040204020203" pitchFamily="34" charset="0"/>
                <a:ea typeface="Economica"/>
                <a:cs typeface="Economica"/>
                <a:sym typeface="Economica"/>
              </a:rPr>
              <a:t>, </a:t>
            </a:r>
            <a:r>
              <a:rPr lang="en-US" altLang="en-US" sz="1600" b="1" dirty="0" err="1">
                <a:latin typeface="Bahnschrift Condensed" panose="020B0502040204020203" pitchFamily="34" charset="0"/>
                <a:ea typeface="Economica"/>
                <a:cs typeface="Economica"/>
                <a:sym typeface="Economica"/>
              </a:rPr>
              <a:t>Chandras</a:t>
            </a:r>
            <a:r>
              <a:rPr lang="en-US" altLang="en-US" sz="1600" b="1" dirty="0">
                <a:latin typeface="Bahnschrift Condensed" panose="020B0502040204020203" pitchFamily="34" charset="0"/>
                <a:ea typeface="Economica"/>
                <a:cs typeface="Economica"/>
                <a:sym typeface="Economica"/>
              </a:rPr>
              <a:t>, Devas, Senas etc. ruled Bengal.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51932BD0-2F8B-481F-ACDB-4CF081357779}"/>
              </a:ext>
            </a:extLst>
          </p:cNvPr>
          <p:cNvSpPr>
            <a:spLocks noGrp="1" noChangeArrowheads="1"/>
          </p:cNvSpPr>
          <p:nvPr>
            <p:ph type="sldNum" sz="quarter" idx="10"/>
          </p:nvPr>
        </p:nvSpPr>
        <p:spPr>
          <a:xfrm>
            <a:off x="7437438" y="4914900"/>
            <a:ext cx="220662" cy="228600"/>
          </a:xfrm>
          <a:noFill/>
        </p:spPr>
        <p:txBody>
          <a:bodyPr/>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nSpc>
                <a:spcPct val="80000"/>
              </a:lnSpc>
            </a:pPr>
            <a:fld id="{1D6B7FDF-A251-4C74-9B3F-13B205328BC5}" type="slidenum">
              <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rPr>
              <a:pPr>
                <a:lnSpc>
                  <a:spcPct val="80000"/>
                </a:lnSpc>
              </a:pPr>
              <a:t>21</a:t>
            </a:fld>
            <a:endPar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grpSp>
        <p:nvGrpSpPr>
          <p:cNvPr id="27651" name="Title 1">
            <a:extLst>
              <a:ext uri="{FF2B5EF4-FFF2-40B4-BE49-F238E27FC236}">
                <a16:creationId xmlns:a16="http://schemas.microsoft.com/office/drawing/2014/main" id="{8F84A26F-001E-4CF5-AB4D-5BA290DD5453}"/>
              </a:ext>
            </a:extLst>
          </p:cNvPr>
          <p:cNvGrpSpPr>
            <a:grpSpLocks/>
          </p:cNvGrpSpPr>
          <p:nvPr/>
        </p:nvGrpSpPr>
        <p:grpSpPr bwMode="auto">
          <a:xfrm>
            <a:off x="0" y="149223"/>
            <a:ext cx="9144000" cy="783439"/>
            <a:chOff x="0" y="0"/>
            <a:chExt cx="8801100" cy="574463"/>
          </a:xfrm>
        </p:grpSpPr>
        <p:sp>
          <p:nvSpPr>
            <p:cNvPr id="229" name="Rectangle">
              <a:extLst>
                <a:ext uri="{FF2B5EF4-FFF2-40B4-BE49-F238E27FC236}">
                  <a16:creationId xmlns:a16="http://schemas.microsoft.com/office/drawing/2014/main" id="{CFA61C7C-C2B4-49E4-9ADE-CA035AED1EBE}"/>
                </a:ext>
              </a:extLst>
            </p:cNvPr>
            <p:cNvSpPr/>
            <p:nvPr/>
          </p:nvSpPr>
          <p:spPr>
            <a:xfrm>
              <a:off x="0" y="0"/>
              <a:ext cx="8801100" cy="574463"/>
            </a:xfrm>
            <a:prstGeom prst="rect">
              <a:avLst/>
            </a:prstGeom>
            <a:solidFill>
              <a:srgbClr val="A7783F"/>
            </a:solidFill>
            <a:ln w="12700" cap="flat">
              <a:noFill/>
              <a:miter lim="400000"/>
            </a:ln>
            <a:effectLst>
              <a:outerShdw blurRad="38100" dist="23000" dir="5400000" rotWithShape="0">
                <a:srgbClr val="000000">
                  <a:alpha val="35000"/>
                </a:srgbClr>
              </a:outerShdw>
            </a:effectLst>
          </p:spPr>
          <p:txBody>
            <a:bodyPr lIns="45719" tIns="45719" rIns="45719" bIns="45719"/>
            <a:lstStyle/>
            <a:p>
              <a:pPr algn="ctr" eaLnBrk="1"/>
              <a:endParaRPr lang="en-US" altLang="en-US" sz="2700" b="1"/>
            </a:p>
          </p:txBody>
        </p:sp>
        <p:sp>
          <p:nvSpPr>
            <p:cNvPr id="27655" name="Suggested Readings">
              <a:extLst>
                <a:ext uri="{FF2B5EF4-FFF2-40B4-BE49-F238E27FC236}">
                  <a16:creationId xmlns:a16="http://schemas.microsoft.com/office/drawing/2014/main" id="{B81410F4-984B-46EA-A080-63A2DDE6E7FA}"/>
                </a:ext>
              </a:extLst>
            </p:cNvPr>
            <p:cNvSpPr txBox="1">
              <a:spLocks noChangeArrowheads="1"/>
            </p:cNvSpPr>
            <p:nvPr/>
          </p:nvSpPr>
          <p:spPr bwMode="auto">
            <a:xfrm>
              <a:off x="45719" y="0"/>
              <a:ext cx="8709661" cy="473923"/>
            </a:xfrm>
            <a:prstGeom prst="rect">
              <a:avLst/>
            </a:prstGeom>
            <a:solidFill>
              <a:srgbClr val="CCA677"/>
            </a:solidFill>
            <a:ln w="12700">
              <a:noFill/>
              <a:miter lim="400000"/>
              <a:headEnd/>
              <a:tailEnd/>
            </a:ln>
          </p:spPr>
          <p:txBody>
            <a:bodyPr lIns="45719" tIns="45719" rIns="45719" bIns="45719">
              <a:spAutoFit/>
            </a:bodyPr>
            <a:lstStyle/>
            <a:p>
              <a:pPr algn="ctr" eaLnBrk="1"/>
              <a:r>
                <a:rPr lang="en-US" altLang="en-US" sz="2700" b="1" dirty="0">
                  <a:solidFill>
                    <a:srgbClr val="FFFFFF"/>
                  </a:solidFill>
                </a:rPr>
                <a:t>Suggested Readings</a:t>
              </a:r>
            </a:p>
          </p:txBody>
        </p:sp>
      </p:grpSp>
      <p:sp>
        <p:nvSpPr>
          <p:cNvPr id="27652" name="Content Placeholder 2">
            <a:extLst>
              <a:ext uri="{FF2B5EF4-FFF2-40B4-BE49-F238E27FC236}">
                <a16:creationId xmlns:a16="http://schemas.microsoft.com/office/drawing/2014/main" id="{502AAA67-C340-4CB5-A5FF-A4C34FFFDFD1}"/>
              </a:ext>
            </a:extLst>
          </p:cNvPr>
          <p:cNvSpPr>
            <a:spLocks noChangeArrowheads="1"/>
          </p:cNvSpPr>
          <p:nvPr/>
        </p:nvSpPr>
        <p:spPr bwMode="auto">
          <a:xfrm>
            <a:off x="171449" y="932663"/>
            <a:ext cx="8801100" cy="4171950"/>
          </a:xfrm>
          <a:prstGeom prst="rect">
            <a:avLst/>
          </a:prstGeom>
          <a:solidFill>
            <a:srgbClr val="FFFFFF"/>
          </a:solidFill>
          <a:ln w="25400">
            <a:noFill/>
            <a:miter lim="800000"/>
            <a:headEnd/>
            <a:tailEnd/>
          </a:ln>
        </p:spPr>
        <p:txBody>
          <a:bodyPr lIns="45719" rIns="45719"/>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a:endParaRPr lang="en-US" altLang="en-US" sz="1600">
              <a:latin typeface="Calibri" panose="020F0502020204030204" pitchFamily="34" charset="0"/>
              <a:cs typeface="Calibri" panose="020F0502020204030204" pitchFamily="34" charset="0"/>
              <a:sym typeface="Calibri" panose="020F0502020204030204" pitchFamily="34" charset="0"/>
            </a:endParaRPr>
          </a:p>
        </p:txBody>
      </p:sp>
      <p:sp>
        <p:nvSpPr>
          <p:cNvPr id="27653" name="Rectangle 9">
            <a:extLst>
              <a:ext uri="{FF2B5EF4-FFF2-40B4-BE49-F238E27FC236}">
                <a16:creationId xmlns:a16="http://schemas.microsoft.com/office/drawing/2014/main" id="{A01438C1-CEF6-4EE0-94B4-B9255AD3281A}"/>
              </a:ext>
            </a:extLst>
          </p:cNvPr>
          <p:cNvSpPr txBox="1">
            <a:spLocks noChangeArrowheads="1"/>
          </p:cNvSpPr>
          <p:nvPr/>
        </p:nvSpPr>
        <p:spPr bwMode="auto">
          <a:xfrm>
            <a:off x="331786" y="1042377"/>
            <a:ext cx="848042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r>
              <a:rPr lang="en-US" altLang="en-US" sz="2000" b="1" dirty="0">
                <a:latin typeface="Bahnschrift Condensed" panose="020B0502040204020203" pitchFamily="34" charset="0"/>
              </a:rPr>
              <a:t>Required Reading:</a:t>
            </a:r>
          </a:p>
          <a:p>
            <a:pPr eaLnBrk="1"/>
            <a:r>
              <a:rPr lang="en-US" altLang="en-US" sz="2000" b="1" dirty="0">
                <a:latin typeface="Bahnschrift Condensed" panose="020B0502040204020203" pitchFamily="34" charset="0"/>
              </a:rPr>
              <a:t>Salahuddin, A. F. (2004). </a:t>
            </a:r>
            <a:r>
              <a:rPr lang="en-US" altLang="en-US" sz="2000" b="1" i="1" dirty="0">
                <a:latin typeface="Bahnschrift Condensed" panose="020B0502040204020203" pitchFamily="34" charset="0"/>
              </a:rPr>
              <a:t>Bangladesh National Culture and Heritage. </a:t>
            </a:r>
            <a:r>
              <a:rPr lang="en-US" altLang="en-US" sz="2000" b="1" dirty="0">
                <a:latin typeface="Bahnschrift Condensed" panose="020B0502040204020203" pitchFamily="34" charset="0"/>
              </a:rPr>
              <a:t>Dhaka : IUB.</a:t>
            </a:r>
          </a:p>
          <a:p>
            <a:pPr eaLnBrk="1"/>
            <a:r>
              <a:rPr lang="en-US" altLang="en-US" sz="2000" b="1" dirty="0">
                <a:latin typeface="Bahnschrift Condensed" panose="020B0502040204020203" pitchFamily="34" charset="0"/>
              </a:rPr>
              <a:t>Pages: 53-65</a:t>
            </a:r>
          </a:p>
          <a:p>
            <a:pPr eaLnBrk="1"/>
            <a:endParaRPr lang="en-US" altLang="en-US" sz="2000" dirty="0">
              <a:latin typeface="Bahnschrift Condensed" panose="020B0502040204020203" pitchFamily="34" charset="0"/>
            </a:endParaRPr>
          </a:p>
          <a:p>
            <a:pPr eaLnBrk="1"/>
            <a:r>
              <a:rPr lang="en-US" altLang="en-US" sz="1600" dirty="0">
                <a:latin typeface="Bahnschrift Condensed" panose="020B0502040204020203" pitchFamily="34" charset="0"/>
              </a:rPr>
              <a:t>Recommended Readings:</a:t>
            </a:r>
          </a:p>
          <a:p>
            <a:pPr eaLnBrk="1"/>
            <a:endParaRPr lang="en-US" altLang="en-US" sz="1600" dirty="0">
              <a:latin typeface="Bahnschrift Condensed" panose="020B0502040204020203" pitchFamily="34" charset="0"/>
            </a:endParaRPr>
          </a:p>
          <a:p>
            <a:pPr eaLnBrk="1"/>
            <a:r>
              <a:rPr lang="en-US" altLang="en-US" sz="1600" dirty="0">
                <a:latin typeface="Bahnschrift Condensed" panose="020B0502040204020203" pitchFamily="34" charset="0"/>
              </a:rPr>
              <a:t>Sengupta, N. (2011). </a:t>
            </a:r>
            <a:r>
              <a:rPr lang="en-US" altLang="en-US" sz="1600" i="1" dirty="0">
                <a:latin typeface="Bahnschrift Condensed" panose="020B0502040204020203" pitchFamily="34" charset="0"/>
              </a:rPr>
              <a:t>Land of Two Rivers</a:t>
            </a:r>
            <a:r>
              <a:rPr lang="en-US" altLang="en-US" sz="1600" dirty="0">
                <a:latin typeface="Bahnschrift Condensed" panose="020B0502040204020203" pitchFamily="34" charset="0"/>
              </a:rPr>
              <a:t>. India: Penguin Books</a:t>
            </a:r>
          </a:p>
          <a:p>
            <a:pPr eaLnBrk="1"/>
            <a:endParaRPr lang="en-US" altLang="en-US" sz="1600" dirty="0">
              <a:latin typeface="Bahnschrift Condensed" panose="020B0502040204020203" pitchFamily="34" charset="0"/>
            </a:endParaRPr>
          </a:p>
          <a:p>
            <a:pPr eaLnBrk="1"/>
            <a:r>
              <a:rPr lang="en-US" altLang="en-US" sz="1600" dirty="0">
                <a:latin typeface="Bahnschrift Condensed" panose="020B0502040204020203" pitchFamily="34" charset="0"/>
              </a:rPr>
              <a:t>Rahim, M. A., Choudhury, A. M., Mahmud, A. B. M. &amp; Islam, S. (2005). </a:t>
            </a:r>
            <a:r>
              <a:rPr lang="en-US" altLang="en-US" sz="1600" i="1" dirty="0" err="1">
                <a:latin typeface="Bahnschrift Condensed" panose="020B0502040204020203" pitchFamily="34" charset="0"/>
              </a:rPr>
              <a:t>Bangladesher</a:t>
            </a:r>
            <a:r>
              <a:rPr lang="en-US" altLang="en-US" sz="1600" i="1" dirty="0">
                <a:latin typeface="Bahnschrift Condensed" panose="020B0502040204020203" pitchFamily="34" charset="0"/>
              </a:rPr>
              <a:t> </a:t>
            </a:r>
            <a:r>
              <a:rPr lang="en-US" altLang="en-US" sz="1600" i="1" dirty="0" err="1">
                <a:latin typeface="Bahnschrift Condensed" panose="020B0502040204020203" pitchFamily="34" charset="0"/>
              </a:rPr>
              <a:t>Etihash</a:t>
            </a:r>
            <a:r>
              <a:rPr lang="en-US" altLang="en-US" sz="1600" i="1" dirty="0">
                <a:latin typeface="Bahnschrift Condensed" panose="020B0502040204020203" pitchFamily="34" charset="0"/>
              </a:rPr>
              <a:t> (History of Bangladesh). </a:t>
            </a:r>
            <a:r>
              <a:rPr lang="en-US" altLang="en-US" sz="1600" dirty="0">
                <a:latin typeface="Bahnschrift Condensed" panose="020B0502040204020203" pitchFamily="34" charset="0"/>
              </a:rPr>
              <a:t>Dhaka: </a:t>
            </a:r>
            <a:r>
              <a:rPr lang="en-US" altLang="en-US" sz="1600" dirty="0" err="1">
                <a:latin typeface="Bahnschrift Condensed" panose="020B0502040204020203" pitchFamily="34" charset="0"/>
              </a:rPr>
              <a:t>Nouruj</a:t>
            </a:r>
            <a:r>
              <a:rPr lang="en-US" altLang="en-US" sz="1600" dirty="0">
                <a:latin typeface="Bahnschrift Condensed" panose="020B0502040204020203" pitchFamily="34" charset="0"/>
              </a:rPr>
              <a:t> </a:t>
            </a:r>
            <a:r>
              <a:rPr lang="en-US" altLang="en-US" sz="1600" dirty="0" err="1">
                <a:latin typeface="Bahnschrift Condensed" panose="020B0502040204020203" pitchFamily="34" charset="0"/>
              </a:rPr>
              <a:t>Kitabistan</a:t>
            </a:r>
            <a:r>
              <a:rPr lang="en-US" altLang="en-US" sz="1600" dirty="0">
                <a:latin typeface="Bahnschrift Condensed" panose="020B0502040204020203" pitchFamily="34" charset="0"/>
              </a:rP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BD9E3C8A-386A-4C94-86B3-1FB032AF6085}"/>
              </a:ext>
            </a:extLst>
          </p:cNvPr>
          <p:cNvSpPr>
            <a:spLocks noGrp="1" noChangeArrowheads="1"/>
          </p:cNvSpPr>
          <p:nvPr>
            <p:ph type="sldNum" sz="quarter" idx="10"/>
          </p:nvPr>
        </p:nvSpPr>
        <p:spPr>
          <a:xfrm>
            <a:off x="7437438" y="4914900"/>
            <a:ext cx="220662" cy="228600"/>
          </a:xfrm>
          <a:noFill/>
        </p:spPr>
        <p:txBody>
          <a:bodyPr/>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nSpc>
                <a:spcPct val="80000"/>
              </a:lnSpc>
            </a:pPr>
            <a:fld id="{41A16E0A-8A80-485A-9790-706E4904387A}" type="slidenum">
              <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rPr>
              <a:pPr>
                <a:lnSpc>
                  <a:spcPct val="80000"/>
                </a:lnSpc>
              </a:pPr>
              <a:t>22</a:t>
            </a:fld>
            <a:endPar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236" name="Title 1">
            <a:extLst>
              <a:ext uri="{FF2B5EF4-FFF2-40B4-BE49-F238E27FC236}">
                <a16:creationId xmlns:a16="http://schemas.microsoft.com/office/drawing/2014/main" id="{45E8BEC0-CBD9-4D28-B8CA-132486A5BFF7}"/>
              </a:ext>
            </a:extLst>
          </p:cNvPr>
          <p:cNvSpPr/>
          <p:nvPr/>
        </p:nvSpPr>
        <p:spPr>
          <a:xfrm>
            <a:off x="171450" y="114300"/>
            <a:ext cx="8801100" cy="514350"/>
          </a:xfrm>
          <a:prstGeom prst="rect">
            <a:avLst/>
          </a:prstGeom>
          <a:solidFill>
            <a:srgbClr val="CCA677"/>
          </a:solidFill>
          <a:ln w="12700">
            <a:miter lim="400000"/>
          </a:ln>
          <a:effectLst>
            <a:outerShdw blurRad="38100" dist="23000" dir="5400000" rotWithShape="0">
              <a:srgbClr val="000000">
                <a:alpha val="35000"/>
              </a:srgbClr>
            </a:outerShdw>
          </a:effectLst>
        </p:spPr>
        <p:txBody>
          <a:bodyPr lIns="45719" rIns="45719"/>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en-US" altLang="en-US" sz="2700"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8676" name="Content Placeholder 2">
            <a:extLst>
              <a:ext uri="{FF2B5EF4-FFF2-40B4-BE49-F238E27FC236}">
                <a16:creationId xmlns:a16="http://schemas.microsoft.com/office/drawing/2014/main" id="{88AC0BE1-0D67-4EC9-9215-35EA77D8A345}"/>
              </a:ext>
            </a:extLst>
          </p:cNvPr>
          <p:cNvSpPr>
            <a:spLocks noChangeArrowheads="1"/>
          </p:cNvSpPr>
          <p:nvPr/>
        </p:nvSpPr>
        <p:spPr bwMode="auto">
          <a:xfrm>
            <a:off x="171450" y="742950"/>
            <a:ext cx="8801100" cy="4171950"/>
          </a:xfrm>
          <a:prstGeom prst="rect">
            <a:avLst/>
          </a:prstGeom>
          <a:solidFill>
            <a:srgbClr val="FFFFFF"/>
          </a:solidFill>
          <a:ln w="25400">
            <a:noFill/>
            <a:miter lim="800000"/>
            <a:headEnd/>
            <a:tailEnd/>
          </a:ln>
        </p:spPr>
        <p:txBody>
          <a:bodyPr lIns="45719" rIns="45719"/>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eaLnBrk="1"/>
            <a:endParaRPr lang="en-US" altLang="en-US" sz="1600">
              <a:latin typeface="Calibri" panose="020F0502020204030204" pitchFamily="34" charset="0"/>
              <a:cs typeface="Calibri" panose="020F0502020204030204" pitchFamily="34" charset="0"/>
              <a:sym typeface="Calibri" panose="020F0502020204030204" pitchFamily="34" charset="0"/>
            </a:endParaRPr>
          </a:p>
        </p:txBody>
      </p:sp>
      <p:sp>
        <p:nvSpPr>
          <p:cNvPr id="238" name="Rectangle 8">
            <a:extLst>
              <a:ext uri="{FF2B5EF4-FFF2-40B4-BE49-F238E27FC236}">
                <a16:creationId xmlns:a16="http://schemas.microsoft.com/office/drawing/2014/main" id="{C0B0251B-E64B-4F15-B4B1-F082635C7E1E}"/>
              </a:ext>
            </a:extLst>
          </p:cNvPr>
          <p:cNvSpPr txBox="1"/>
          <p:nvPr/>
        </p:nvSpPr>
        <p:spPr>
          <a:xfrm>
            <a:off x="3817620" y="742950"/>
            <a:ext cx="1565911" cy="3151714"/>
          </a:xfrm>
          <a:prstGeom prst="rect">
            <a:avLst/>
          </a:prstGeom>
          <a:ln w="12700">
            <a:miter lim="400000"/>
          </a:ln>
        </p:spPr>
        <p:txBody>
          <a:bodyPr lIns="45719" rIns="45719">
            <a:spAutoFit/>
          </a:bodyPr>
          <a:lstStyle>
            <a:lvl1pPr>
              <a:defRPr sz="21500" b="1" spc="38">
                <a:ln w="13500" cap="flat">
                  <a:solidFill>
                    <a:srgbClr val="110C0A">
                      <a:alpha val="6500"/>
                    </a:srgbClr>
                  </a:solidFill>
                  <a:prstDash val="solid"/>
                  <a:round/>
                </a:ln>
                <a:solidFill>
                  <a:srgbClr val="9AD6B9"/>
                </a:solidFill>
              </a:defRPr>
            </a:lvl1pPr>
          </a:lstStyle>
          <a:p>
            <a:pPr eaLnBrk="1" fontAlgn="auto">
              <a:spcBef>
                <a:spcPts val="0"/>
              </a:spcBef>
              <a:spcAft>
                <a:spcPts val="0"/>
              </a:spcAft>
              <a:defRPr/>
            </a:pPr>
            <a:r>
              <a:rPr kern="0">
                <a:latin typeface="+mj-lt"/>
                <a:ea typeface="+mj-ea"/>
                <a:cs typeface="+mj-cs"/>
                <a:sym typeface="Arial"/>
              </a:rP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50F84E07-67AE-4546-AD57-02ED8FA2EFEE}"/>
              </a:ext>
            </a:extLst>
          </p:cNvPr>
          <p:cNvSpPr>
            <a:spLocks noGrp="1" noChangeArrowheads="1"/>
          </p:cNvSpPr>
          <p:nvPr>
            <p:ph type="sldNum" sz="quarter" idx="10"/>
          </p:nvPr>
        </p:nvSpPr>
        <p:spPr>
          <a:xfrm>
            <a:off x="7437438" y="4914900"/>
            <a:ext cx="220662" cy="228600"/>
          </a:xfrm>
          <a:noFill/>
        </p:spPr>
        <p:txBody>
          <a:bodyPr/>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nSpc>
                <a:spcPct val="80000"/>
              </a:lnSpc>
            </a:pPr>
            <a:fld id="{DED4B44E-6511-4E6E-8918-14D2D7CC0DDE}" type="slidenum">
              <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rPr>
              <a:pPr>
                <a:lnSpc>
                  <a:spcPct val="80000"/>
                </a:lnSpc>
              </a:pPr>
              <a:t>23</a:t>
            </a:fld>
            <a:endParaRPr lang="en-US" altLang="en-US" sz="200">
              <a:solidFill>
                <a:srgbClr val="888888"/>
              </a:solidFill>
              <a:latin typeface="Calibri" panose="020F0502020204030204" pitchFamily="34" charset="0"/>
              <a:cs typeface="Calibri" panose="020F0502020204030204" pitchFamily="34" charset="0"/>
              <a:sym typeface="Calibri" panose="020F0502020204030204" pitchFamily="34" charset="0"/>
            </a:endParaRPr>
          </a:p>
        </p:txBody>
      </p:sp>
      <p:sp>
        <p:nvSpPr>
          <p:cNvPr id="29701" name="TextBox 8">
            <a:extLst>
              <a:ext uri="{FF2B5EF4-FFF2-40B4-BE49-F238E27FC236}">
                <a16:creationId xmlns:a16="http://schemas.microsoft.com/office/drawing/2014/main" id="{FCA76AE8-9E93-4C83-8889-84AFC81FD1FB}"/>
              </a:ext>
            </a:extLst>
          </p:cNvPr>
          <p:cNvSpPr txBox="1">
            <a:spLocks noChangeArrowheads="1"/>
          </p:cNvSpPr>
          <p:nvPr/>
        </p:nvSpPr>
        <p:spPr bwMode="auto">
          <a:xfrm>
            <a:off x="1200875" y="1770573"/>
            <a:ext cx="658533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45719" rIns="45719">
            <a:spAutoFit/>
          </a:bodyPr>
          <a:lstStyle/>
          <a:p>
            <a:pPr algn="ctr" eaLnBrk="1"/>
            <a:endParaRPr lang="en-US" altLang="en-US" sz="2400" b="1" dirty="0"/>
          </a:p>
          <a:p>
            <a:pPr algn="ctr" eaLnBrk="1"/>
            <a:r>
              <a:rPr lang="en-US" altLang="en-US" sz="2800" b="1" dirty="0">
                <a:solidFill>
                  <a:srgbClr val="202124"/>
                </a:solidFill>
                <a:latin typeface="Bahnschrift Condensed" panose="020B0502040204020203" pitchFamily="34" charset="0"/>
                <a:cs typeface="Roboto" panose="02000000000000000000" pitchFamily="2" charset="0"/>
                <a:sym typeface="Roboto" panose="02000000000000000000" pitchFamily="2" charset="0"/>
              </a:rPr>
              <a:t>From Origins of Bengal Sultanates to the Battle of </a:t>
            </a:r>
            <a:r>
              <a:rPr lang="en-US" altLang="en-US" sz="2800" b="1" dirty="0" err="1">
                <a:solidFill>
                  <a:srgbClr val="202124"/>
                </a:solidFill>
                <a:latin typeface="Bahnschrift Condensed" panose="020B0502040204020203" pitchFamily="34" charset="0"/>
                <a:cs typeface="Roboto" panose="02000000000000000000" pitchFamily="2" charset="0"/>
                <a:sym typeface="Roboto" panose="02000000000000000000" pitchFamily="2" charset="0"/>
              </a:rPr>
              <a:t>Polashi</a:t>
            </a:r>
            <a:r>
              <a:rPr lang="en-US" altLang="en-US" sz="2800" b="1" dirty="0">
                <a:solidFill>
                  <a:srgbClr val="202124"/>
                </a:solidFill>
                <a:latin typeface="Bahnschrift Condensed" panose="020B0502040204020203" pitchFamily="34" charset="0"/>
                <a:cs typeface="Roboto" panose="02000000000000000000" pitchFamily="2" charset="0"/>
                <a:sym typeface="Roboto" panose="02000000000000000000" pitchFamily="2" charset="0"/>
              </a:rPr>
              <a:t> (1204-1757): Society, Religion and Politics</a:t>
            </a:r>
            <a:endParaRPr lang="en-US" altLang="en-US" sz="2800" b="1" dirty="0">
              <a:solidFill>
                <a:srgbClr val="202124"/>
              </a:solidFill>
              <a:latin typeface="Bahnschrift Condensed" panose="020B0502040204020203" pitchFamily="34" charset="0"/>
            </a:endParaRPr>
          </a:p>
        </p:txBody>
      </p:sp>
      <p:sp>
        <p:nvSpPr>
          <p:cNvPr id="8" name="Google Shape;132;p23">
            <a:extLst>
              <a:ext uri="{FF2B5EF4-FFF2-40B4-BE49-F238E27FC236}">
                <a16:creationId xmlns:a16="http://schemas.microsoft.com/office/drawing/2014/main" id="{1FA60462-162C-4C62-BEEB-CFC914B1E356}"/>
              </a:ext>
            </a:extLst>
          </p:cNvPr>
          <p:cNvSpPr txBox="1">
            <a:spLocks noChangeArrowheads="1"/>
          </p:cNvSpPr>
          <p:nvPr/>
        </p:nvSpPr>
        <p:spPr>
          <a:xfrm>
            <a:off x="2164251" y="525612"/>
            <a:ext cx="4658579" cy="1685925"/>
          </a:xfrm>
          <a:prstGeom prst="rect">
            <a:avLst/>
          </a:prstGeom>
        </p:spPr>
        <p:txBody>
          <a:bodyPr anchor="t"/>
          <a:lstStyle>
            <a:lvl1pPr algn="l" rtl="0" eaLnBrk="0" fontAlgn="base" hangingPunct="0">
              <a:spcBef>
                <a:spcPct val="0"/>
              </a:spcBef>
              <a:spcAft>
                <a:spcPct val="0"/>
              </a:spcAft>
              <a:defRPr sz="4200">
                <a:solidFill>
                  <a:srgbClr val="000000"/>
                </a:solidFill>
                <a:latin typeface="Economica"/>
                <a:ea typeface="Economica"/>
                <a:cs typeface="Economica"/>
                <a:sym typeface="Economica"/>
              </a:defRPr>
            </a:lvl1pPr>
            <a:lvl2pPr algn="l" rtl="0" eaLnBrk="0" fontAlgn="base" hangingPunct="0">
              <a:spcBef>
                <a:spcPct val="0"/>
              </a:spcBef>
              <a:spcAft>
                <a:spcPct val="0"/>
              </a:spcAft>
              <a:defRPr sz="4200">
                <a:solidFill>
                  <a:srgbClr val="000000"/>
                </a:solidFill>
                <a:latin typeface="Economica"/>
                <a:ea typeface="Economica"/>
                <a:cs typeface="Economica"/>
                <a:sym typeface="Economica"/>
              </a:defRPr>
            </a:lvl2pPr>
            <a:lvl3pPr algn="l" rtl="0" eaLnBrk="0" fontAlgn="base" hangingPunct="0">
              <a:spcBef>
                <a:spcPct val="0"/>
              </a:spcBef>
              <a:spcAft>
                <a:spcPct val="0"/>
              </a:spcAft>
              <a:defRPr sz="4200">
                <a:solidFill>
                  <a:srgbClr val="000000"/>
                </a:solidFill>
                <a:latin typeface="Economica"/>
                <a:ea typeface="Economica"/>
                <a:cs typeface="Economica"/>
                <a:sym typeface="Economica"/>
              </a:defRPr>
            </a:lvl3pPr>
            <a:lvl4pPr algn="l" rtl="0" eaLnBrk="0" fontAlgn="base" hangingPunct="0">
              <a:spcBef>
                <a:spcPct val="0"/>
              </a:spcBef>
              <a:spcAft>
                <a:spcPct val="0"/>
              </a:spcAft>
              <a:defRPr sz="4200">
                <a:solidFill>
                  <a:srgbClr val="000000"/>
                </a:solidFill>
                <a:latin typeface="Economica"/>
                <a:ea typeface="Economica"/>
                <a:cs typeface="Economica"/>
                <a:sym typeface="Economica"/>
              </a:defRPr>
            </a:lvl4pPr>
            <a:lvl5pPr algn="l" rtl="0" eaLnBrk="0" fontAlgn="base" hangingPunct="0">
              <a:spcBef>
                <a:spcPct val="0"/>
              </a:spcBef>
              <a:spcAft>
                <a:spcPct val="0"/>
              </a:spcAft>
              <a:defRPr sz="4200">
                <a:solidFill>
                  <a:srgbClr val="000000"/>
                </a:solidFill>
                <a:latin typeface="Economica"/>
                <a:ea typeface="Economica"/>
                <a:cs typeface="Economica"/>
                <a:sym typeface="Economica"/>
              </a:defRPr>
            </a:lvl5pPr>
            <a:lvl6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6pPr>
            <a:lvl7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7pPr>
            <a:lvl8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8pPr>
            <a:lvl9pPr marL="0" marR="0" indent="0" algn="l" defTabSz="9144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Economica"/>
                <a:ea typeface="Economica"/>
                <a:cs typeface="Economica"/>
                <a:sym typeface="Economica"/>
              </a:defRPr>
            </a:lvl9pPr>
          </a:lstStyle>
          <a:p>
            <a:pPr algn="ctr" eaLnBrk="1"/>
            <a:r>
              <a:rPr lang="en-US" altLang="en-US" sz="4000" b="1" dirty="0">
                <a:solidFill>
                  <a:srgbClr val="CCA677"/>
                </a:solidFill>
              </a:rPr>
              <a:t>Next Class Preview</a:t>
            </a:r>
          </a:p>
        </p:txBody>
      </p:sp>
      <p:sp>
        <p:nvSpPr>
          <p:cNvPr id="9" name="Title 1">
            <a:extLst>
              <a:ext uri="{FF2B5EF4-FFF2-40B4-BE49-F238E27FC236}">
                <a16:creationId xmlns:a16="http://schemas.microsoft.com/office/drawing/2014/main" id="{B3DC3959-BBF6-4AEB-A032-B871AC2BB9E5}"/>
              </a:ext>
            </a:extLst>
          </p:cNvPr>
          <p:cNvSpPr/>
          <p:nvPr/>
        </p:nvSpPr>
        <p:spPr>
          <a:xfrm>
            <a:off x="213491" y="1770573"/>
            <a:ext cx="8801100" cy="124411"/>
          </a:xfrm>
          <a:prstGeom prst="rect">
            <a:avLst/>
          </a:prstGeom>
          <a:solidFill>
            <a:srgbClr val="CCA677"/>
          </a:solidFill>
          <a:ln w="12700">
            <a:miter lim="400000"/>
          </a:ln>
          <a:effectLst>
            <a:outerShdw blurRad="38100" dist="23000" dir="5400000" rotWithShape="0">
              <a:srgbClr val="000000">
                <a:alpha val="35000"/>
              </a:srgbClr>
            </a:outerShdw>
          </a:effectLst>
        </p:spPr>
        <p:txBody>
          <a:bodyPr lIns="45719" rIns="45719"/>
          <a:lstStyle>
            <a:lvl1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defTabSz="6858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defTabSz="6858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a:endParaRPr lang="en-US" altLang="en-US" sz="2700" b="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8" y="4403018"/>
            <a:ext cx="5775435" cy="506185"/>
          </a:xfrm>
        </p:spPr>
        <p:txBody>
          <a:bodyPr/>
          <a:lstStyle/>
          <a:p>
            <a:r>
              <a:rPr lang="en-US" sz="2800" dirty="0" smtClean="0"/>
              <a:t>Waterways map of the Ganges</a:t>
            </a:r>
            <a:endParaRPr lang="en-US" sz="2800"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9345"/>
          <a:stretch/>
        </p:blipFill>
        <p:spPr>
          <a:xfrm>
            <a:off x="152399" y="228600"/>
            <a:ext cx="8655270" cy="4071257"/>
          </a:xfrm>
          <a:prstGeom prst="rect">
            <a:avLst/>
          </a:prstGeom>
        </p:spPr>
      </p:pic>
      <p:sp>
        <p:nvSpPr>
          <p:cNvPr id="4" name="TextBox 3"/>
          <p:cNvSpPr txBox="1"/>
          <p:nvPr/>
        </p:nvSpPr>
        <p:spPr>
          <a:xfrm>
            <a:off x="2558144" y="584854"/>
            <a:ext cx="1600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rgbClr val="000000"/>
                </a:solidFill>
                <a:effectLst/>
                <a:uFillTx/>
                <a:latin typeface="+mj-lt"/>
                <a:ea typeface="+mj-ea"/>
                <a:cs typeface="+mj-cs"/>
                <a:sym typeface="Arial"/>
              </a:rPr>
              <a:t>The</a:t>
            </a:r>
            <a:r>
              <a:rPr kumimoji="0" lang="en-US" sz="1400" b="0" i="0" u="none" strike="noStrike" cap="none" spc="0" normalizeH="0" dirty="0" smtClean="0">
                <a:ln>
                  <a:noFill/>
                </a:ln>
                <a:solidFill>
                  <a:srgbClr val="000000"/>
                </a:solidFill>
                <a:effectLst/>
                <a:uFillTx/>
                <a:latin typeface="+mj-lt"/>
                <a:ea typeface="+mj-ea"/>
                <a:cs typeface="+mj-cs"/>
                <a:sym typeface="Arial"/>
              </a:rPr>
              <a:t> Himalayas</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
        <p:nvSpPr>
          <p:cNvPr id="5" name="TextBox 4"/>
          <p:cNvSpPr txBox="1"/>
          <p:nvPr/>
        </p:nvSpPr>
        <p:spPr>
          <a:xfrm>
            <a:off x="5704115" y="892629"/>
            <a:ext cx="1600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fontAlgn="auto">
              <a:spcBef>
                <a:spcPts val="0"/>
              </a:spcBef>
              <a:spcAft>
                <a:spcPts val="0"/>
              </a:spcAft>
            </a:pPr>
            <a:r>
              <a:rPr lang="en-US">
                <a:latin typeface="+mj-lt"/>
                <a:ea typeface="+mj-ea"/>
                <a:cs typeface="+mj-cs"/>
                <a:sym typeface="Arial"/>
              </a:rPr>
              <a:t>Brahmaputra</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2183981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britannica.com/41/155841-050-8A1F5F17/Glacier-Jammu-and-Kashmir-Zaskar-Range-Ind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99" y="177723"/>
            <a:ext cx="8781629" cy="43725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11999" y="4550229"/>
            <a:ext cx="8033658" cy="506185"/>
          </a:xfrm>
        </p:spPr>
        <p:txBody>
          <a:bodyPr/>
          <a:lstStyle/>
          <a:p>
            <a:r>
              <a:rPr lang="en-US" sz="1800" dirty="0" smtClean="0"/>
              <a:t>Ganges flowing through Himalayan Ridge </a:t>
            </a:r>
            <a:endParaRPr lang="en-US" sz="1800" dirty="0"/>
          </a:p>
        </p:txBody>
      </p:sp>
    </p:spTree>
    <p:extLst>
      <p:ext uri="{BB962C8B-B14F-4D97-AF65-F5344CB8AC3E}">
        <p14:creationId xmlns:p14="http://schemas.microsoft.com/office/powerpoint/2010/main" val="29492857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75A029-4A00-461E-A328-B5ADE568DB2D}"/>
              </a:ext>
            </a:extLst>
          </p:cNvPr>
          <p:cNvSpPr/>
          <p:nvPr/>
        </p:nvSpPr>
        <p:spPr>
          <a:xfrm>
            <a:off x="1" y="0"/>
            <a:ext cx="6243638" cy="5092505"/>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pic>
        <p:nvPicPr>
          <p:cNvPr id="11266" name="Google Shape;76;p15" descr="Google Shape;76;p15">
            <a:extLst>
              <a:ext uri="{FF2B5EF4-FFF2-40B4-BE49-F238E27FC236}">
                <a16:creationId xmlns:a16="http://schemas.microsoft.com/office/drawing/2014/main" id="{494E5D6F-2CFF-48A6-86A3-1C63AF6DE71E}"/>
              </a:ext>
            </a:extLst>
          </p:cNvPr>
          <p:cNvPicPr>
            <a:picLocks noChangeAspect="1"/>
          </p:cNvPicPr>
          <p:nvPr/>
        </p:nvPicPr>
        <p:blipFill>
          <a:blip r:embed="rId2">
            <a:extLst>
              <a:ext uri="{28A0092B-C50C-407E-A947-70E740481C1C}">
                <a14:useLocalDpi xmlns:a14="http://schemas.microsoft.com/office/drawing/2010/main" val="0"/>
              </a:ext>
            </a:extLst>
          </a:blip>
          <a:srcRect l="4303" t="3899" r="4710" b="6052"/>
          <a:stretch>
            <a:fillRect/>
          </a:stretch>
        </p:blipFill>
        <p:spPr bwMode="auto">
          <a:xfrm>
            <a:off x="-11246" y="97533"/>
            <a:ext cx="6243638" cy="4897438"/>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36" name="Google Shape;77;p15">
            <a:extLst>
              <a:ext uri="{FF2B5EF4-FFF2-40B4-BE49-F238E27FC236}">
                <a16:creationId xmlns:a16="http://schemas.microsoft.com/office/drawing/2014/main" id="{AA196DB6-56FA-47AF-9F3D-970C5B8288BA}"/>
              </a:ext>
            </a:extLst>
          </p:cNvPr>
          <p:cNvSpPr txBox="1">
            <a:spLocks noGrp="1"/>
          </p:cNvSpPr>
          <p:nvPr>
            <p:ph type="body" sz="quarter" idx="4294967295"/>
          </p:nvPr>
        </p:nvSpPr>
        <p:spPr>
          <a:xfrm>
            <a:off x="6485158" y="1546225"/>
            <a:ext cx="2538412" cy="2817276"/>
          </a:xfrm>
        </p:spPr>
        <p:txBody>
          <a:bodyPr>
            <a:normAutofit/>
          </a:bodyPr>
          <a:lstStyle/>
          <a:p>
            <a:pPr marL="0" indent="0" defTabSz="859536" eaLnBrk="1" fontAlgn="auto" hangingPunct="1">
              <a:spcBef>
                <a:spcPts val="0"/>
              </a:spcBef>
              <a:spcAft>
                <a:spcPts val="0"/>
              </a:spcAft>
              <a:buSzTx/>
              <a:buFont typeface="Helvetica"/>
              <a:buNone/>
              <a:defRPr sz="1692">
                <a:latin typeface="Economica"/>
                <a:ea typeface="Economica"/>
                <a:cs typeface="Economica"/>
                <a:sym typeface="Economica"/>
              </a:defRPr>
            </a:pPr>
            <a:r>
              <a:rPr sz="1692" dirty="0">
                <a:latin typeface="Bahnschrift Condensed" panose="020B0502040204020203" pitchFamily="34" charset="0"/>
                <a:ea typeface="Economica"/>
                <a:cs typeface="Economica"/>
                <a:sym typeface="Economica"/>
              </a:rPr>
              <a:t>German cartographer Sebastian Munster drew this first printed map of Asian continent.</a:t>
            </a:r>
          </a:p>
          <a:p>
            <a:pPr marL="0" indent="0" defTabSz="859536" eaLnBrk="1" fontAlgn="auto" hangingPunct="1">
              <a:spcBef>
                <a:spcPts val="1100"/>
              </a:spcBef>
              <a:spcAft>
                <a:spcPts val="0"/>
              </a:spcAft>
              <a:buSzTx/>
              <a:buFont typeface="Helvetica"/>
              <a:buNone/>
              <a:defRPr sz="1692">
                <a:latin typeface="Economica"/>
                <a:ea typeface="Economica"/>
                <a:cs typeface="Economica"/>
                <a:sym typeface="Economica"/>
              </a:defRPr>
            </a:pPr>
            <a:r>
              <a:rPr sz="1692" dirty="0">
                <a:latin typeface="Bahnschrift Condensed" panose="020B0502040204020203" pitchFamily="34" charset="0"/>
                <a:ea typeface="Economica"/>
                <a:cs typeface="Economica"/>
                <a:sym typeface="Economica"/>
              </a:rPr>
              <a:t>Bengal can be found near the river Ganges</a:t>
            </a:r>
            <a:r>
              <a:rPr sz="1879" dirty="0">
                <a:latin typeface="Bahnschrift Condensed" panose="020B0502040204020203" pitchFamily="34" charset="0"/>
                <a:ea typeface="Economica"/>
                <a:cs typeface="Economica"/>
                <a:sym typeface="Economica"/>
              </a:rPr>
              <a:t> </a:t>
            </a:r>
          </a:p>
        </p:txBody>
      </p:sp>
      <p:sp>
        <p:nvSpPr>
          <p:cNvPr id="11268" name="Google Shape;78;p15">
            <a:extLst>
              <a:ext uri="{FF2B5EF4-FFF2-40B4-BE49-F238E27FC236}">
                <a16:creationId xmlns:a16="http://schemas.microsoft.com/office/drawing/2014/main" id="{9E41C03F-134B-430C-9ADD-271F64B6A705}"/>
              </a:ext>
            </a:extLst>
          </p:cNvPr>
          <p:cNvSpPr>
            <a:spLocks noChangeArrowheads="1"/>
          </p:cNvSpPr>
          <p:nvPr/>
        </p:nvSpPr>
        <p:spPr bwMode="auto">
          <a:xfrm>
            <a:off x="1976438" y="1546225"/>
            <a:ext cx="1423987" cy="14382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45719" rIns="45719" anchor="ctr"/>
          <a:lstStyle/>
          <a:p>
            <a:pPr algn="ctr" eaLnBrk="1"/>
            <a:endParaRPr lang="en-US" altLang="en-US">
              <a:latin typeface="Open Sans" panose="020B0606030504020204" pitchFamily="34" charset="0"/>
              <a:cs typeface="Open Sans" panose="020B0606030504020204" pitchFamily="34" charset="0"/>
              <a:sym typeface="Open Sans" panose="020B0606030504020204" pitchFamily="34" charset="0"/>
            </a:endParaRPr>
          </a:p>
        </p:txBody>
      </p:sp>
      <p:sp>
        <p:nvSpPr>
          <p:cNvPr id="7" name="Google Shape;71;p14">
            <a:extLst>
              <a:ext uri="{FF2B5EF4-FFF2-40B4-BE49-F238E27FC236}">
                <a16:creationId xmlns:a16="http://schemas.microsoft.com/office/drawing/2014/main" id="{ED060CAB-9879-439C-9A67-E53B40159EDE}"/>
              </a:ext>
            </a:extLst>
          </p:cNvPr>
          <p:cNvSpPr txBox="1"/>
          <p:nvPr/>
        </p:nvSpPr>
        <p:spPr>
          <a:xfrm>
            <a:off x="6205501" y="145262"/>
            <a:ext cx="2938499" cy="1530350"/>
          </a:xfrm>
          <a:prstGeom prst="rect">
            <a:avLst/>
          </a:prstGeom>
          <a:ln w="12700">
            <a:miter lim="400000"/>
          </a:ln>
        </p:spPr>
        <p:txBody>
          <a:bodyPr lIns="91424" tIns="91424" rIns="91424" bIns="91424" anchor="ctr">
            <a:normAutofit/>
          </a:bodyPr>
          <a:lstStyle>
            <a:lvl1pPr defTabSz="850391">
              <a:defRPr sz="4464">
                <a:solidFill>
                  <a:srgbClr val="CCA677"/>
                </a:solidFill>
                <a:latin typeface="Economica"/>
                <a:ea typeface="Economica"/>
                <a:cs typeface="Economica"/>
                <a:sym typeface="Economica"/>
              </a:defRPr>
            </a:lvl1pPr>
          </a:lstStyle>
          <a:p>
            <a:pPr algn="ctr" eaLnBrk="1" fontAlgn="auto">
              <a:spcBef>
                <a:spcPts val="0"/>
              </a:spcBef>
              <a:spcAft>
                <a:spcPts val="0"/>
              </a:spcAft>
              <a:defRPr/>
            </a:pPr>
            <a:r>
              <a:rPr lang="en-US" sz="3600" b="1" kern="0" dirty="0"/>
              <a:t>First Printed Map</a:t>
            </a:r>
          </a:p>
        </p:txBody>
      </p:sp>
      <p:cxnSp>
        <p:nvCxnSpPr>
          <p:cNvPr id="8" name="Straight Connector 7">
            <a:extLst>
              <a:ext uri="{FF2B5EF4-FFF2-40B4-BE49-F238E27FC236}">
                <a16:creationId xmlns:a16="http://schemas.microsoft.com/office/drawing/2014/main" id="{37F4C42B-0188-4D2E-9C5E-9725B4A13952}"/>
              </a:ext>
            </a:extLst>
          </p:cNvPr>
          <p:cNvCxnSpPr>
            <a:cxnSpLocks/>
          </p:cNvCxnSpPr>
          <p:nvPr/>
        </p:nvCxnSpPr>
        <p:spPr>
          <a:xfrm>
            <a:off x="6744738" y="1456007"/>
            <a:ext cx="1860024" cy="5812"/>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1059D0-CC67-4A64-B9EC-F14BFC53D694}"/>
              </a:ext>
            </a:extLst>
          </p:cNvPr>
          <p:cNvSpPr/>
          <p:nvPr/>
        </p:nvSpPr>
        <p:spPr>
          <a:xfrm>
            <a:off x="0" y="0"/>
            <a:ext cx="5927725" cy="5071403"/>
          </a:xfrm>
          <a:prstGeom prst="rect">
            <a:avLst/>
          </a:prstGeom>
          <a:solidFill>
            <a:srgbClr val="CCA677"/>
          </a:solidFill>
          <a:ln w="25400" cap="flat">
            <a:solidFill>
              <a:srgbClr val="CCA677"/>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39" name="Google Shape;83;p16">
            <a:extLst>
              <a:ext uri="{FF2B5EF4-FFF2-40B4-BE49-F238E27FC236}">
                <a16:creationId xmlns:a16="http://schemas.microsoft.com/office/drawing/2014/main" id="{A40B2D83-9313-44AC-9CAC-5DDB85D94798}"/>
              </a:ext>
            </a:extLst>
          </p:cNvPr>
          <p:cNvSpPr txBox="1">
            <a:spLocks noGrp="1"/>
          </p:cNvSpPr>
          <p:nvPr>
            <p:ph type="body" sz="quarter" idx="4294967295"/>
          </p:nvPr>
        </p:nvSpPr>
        <p:spPr>
          <a:xfrm>
            <a:off x="6049499" y="1713048"/>
            <a:ext cx="2997200" cy="2354263"/>
          </a:xfrm>
        </p:spPr>
        <p:txBody>
          <a:bodyPr>
            <a:normAutofit/>
          </a:bodyPr>
          <a:lstStyle/>
          <a:p>
            <a:pPr marL="0" indent="0" defTabSz="822959" eaLnBrk="1" fontAlgn="auto" hangingPunct="1">
              <a:lnSpc>
                <a:spcPct val="95000"/>
              </a:lnSpc>
              <a:spcBef>
                <a:spcPts val="0"/>
              </a:spcBef>
              <a:spcAft>
                <a:spcPts val="0"/>
              </a:spcAft>
              <a:buSzTx/>
              <a:buFont typeface="Helvetica"/>
              <a:buNone/>
              <a:defRPr sz="1619">
                <a:latin typeface="Economica"/>
                <a:ea typeface="Economica"/>
                <a:cs typeface="Economica"/>
                <a:sym typeface="Economica"/>
              </a:defRPr>
            </a:pPr>
            <a:r>
              <a:rPr sz="1619" dirty="0">
                <a:latin typeface="Bahnschrift Condensed" panose="020B0502040204020203" pitchFamily="34" charset="0"/>
                <a:ea typeface="Economica"/>
                <a:cs typeface="Economica"/>
                <a:sym typeface="Economica"/>
              </a:rPr>
              <a:t>First printed </a:t>
            </a:r>
            <a:r>
              <a:rPr sz="1619" dirty="0" smtClean="0">
                <a:latin typeface="Bahnschrift Condensed" panose="020B0502040204020203" pitchFamily="34" charset="0"/>
                <a:ea typeface="Economica"/>
                <a:cs typeface="Economica"/>
                <a:sym typeface="Economica"/>
              </a:rPr>
              <a:t>European</a:t>
            </a:r>
            <a:r>
              <a:rPr lang="en-US" sz="1619" dirty="0" smtClean="0">
                <a:latin typeface="Bahnschrift Condensed" panose="020B0502040204020203" pitchFamily="34" charset="0"/>
                <a:ea typeface="Economica"/>
                <a:cs typeface="Economica"/>
                <a:sym typeface="Economica"/>
              </a:rPr>
              <a:t> map</a:t>
            </a:r>
            <a:r>
              <a:rPr sz="1619" dirty="0" smtClean="0">
                <a:latin typeface="Bahnschrift Condensed" panose="020B0502040204020203" pitchFamily="34" charset="0"/>
                <a:ea typeface="Economica"/>
                <a:cs typeface="Economica"/>
                <a:sym typeface="Economica"/>
              </a:rPr>
              <a:t> </a:t>
            </a:r>
            <a:r>
              <a:rPr sz="1619" dirty="0">
                <a:latin typeface="Bahnschrift Condensed" panose="020B0502040204020203" pitchFamily="34" charset="0"/>
                <a:ea typeface="Economica"/>
                <a:cs typeface="Economica"/>
                <a:sym typeface="Economica"/>
              </a:rPr>
              <a:t>with Bengal as its title. </a:t>
            </a:r>
          </a:p>
          <a:p>
            <a:pPr marL="0" indent="0" defTabSz="822959" eaLnBrk="1" fontAlgn="auto" hangingPunct="1">
              <a:lnSpc>
                <a:spcPct val="95000"/>
              </a:lnSpc>
              <a:spcBef>
                <a:spcPts val="1000"/>
              </a:spcBef>
              <a:spcAft>
                <a:spcPts val="0"/>
              </a:spcAft>
              <a:buSzTx/>
              <a:buFont typeface="Helvetica"/>
              <a:buNone/>
              <a:defRPr sz="1619">
                <a:latin typeface="Economica"/>
                <a:ea typeface="Economica"/>
                <a:cs typeface="Economica"/>
                <a:sym typeface="Economica"/>
              </a:defRPr>
            </a:pPr>
            <a:r>
              <a:rPr sz="1619" dirty="0">
                <a:latin typeface="Bahnschrift Condensed" panose="020B0502040204020203" pitchFamily="34" charset="0"/>
                <a:ea typeface="Economica"/>
                <a:cs typeface="Economica"/>
                <a:sym typeface="Economica"/>
              </a:rPr>
              <a:t>It is taken from the miniature atlas “</a:t>
            </a:r>
            <a:r>
              <a:rPr sz="1619" dirty="0" err="1">
                <a:latin typeface="Bahnschrift Condensed" panose="020B0502040204020203" pitchFamily="34" charset="0"/>
                <a:ea typeface="Economica"/>
                <a:cs typeface="Economica"/>
                <a:sym typeface="Economica"/>
              </a:rPr>
              <a:t>Tabularum</a:t>
            </a:r>
            <a:r>
              <a:rPr sz="1619" dirty="0">
                <a:latin typeface="Bahnschrift Condensed" panose="020B0502040204020203" pitchFamily="34" charset="0"/>
                <a:ea typeface="Economica"/>
                <a:cs typeface="Economica"/>
                <a:sym typeface="Economica"/>
              </a:rPr>
              <a:t> </a:t>
            </a:r>
            <a:r>
              <a:rPr sz="1619" dirty="0" err="1">
                <a:latin typeface="Bahnschrift Condensed" panose="020B0502040204020203" pitchFamily="34" charset="0"/>
                <a:ea typeface="Economica"/>
                <a:cs typeface="Economica"/>
                <a:sym typeface="Economica"/>
              </a:rPr>
              <a:t>Geographicarum</a:t>
            </a:r>
            <a:r>
              <a:rPr sz="1619" dirty="0">
                <a:latin typeface="Bahnschrift Condensed" panose="020B0502040204020203" pitchFamily="34" charset="0"/>
                <a:ea typeface="Economica"/>
                <a:cs typeface="Economica"/>
                <a:sym typeface="Economica"/>
              </a:rPr>
              <a:t> </a:t>
            </a:r>
            <a:r>
              <a:rPr sz="1619" dirty="0" err="1">
                <a:latin typeface="Bahnschrift Condensed" panose="020B0502040204020203" pitchFamily="34" charset="0"/>
                <a:ea typeface="Economica"/>
                <a:cs typeface="Economica"/>
                <a:sym typeface="Economica"/>
              </a:rPr>
              <a:t>Contractarum</a:t>
            </a:r>
            <a:r>
              <a:rPr sz="1619" dirty="0">
                <a:latin typeface="Bahnschrift Condensed" panose="020B0502040204020203" pitchFamily="34" charset="0"/>
                <a:ea typeface="Economica"/>
                <a:cs typeface="Economica"/>
                <a:sym typeface="Economica"/>
              </a:rPr>
              <a:t>” by the Flemish cartographer Petrus </a:t>
            </a:r>
            <a:r>
              <a:rPr sz="1619" dirty="0" err="1">
                <a:latin typeface="Bahnschrift Condensed" panose="020B0502040204020203" pitchFamily="34" charset="0"/>
                <a:ea typeface="Economica"/>
                <a:cs typeface="Economica"/>
                <a:sym typeface="Economica"/>
              </a:rPr>
              <a:t>Betrius</a:t>
            </a:r>
            <a:r>
              <a:rPr sz="1619" dirty="0">
                <a:latin typeface="Bahnschrift Condensed" panose="020B0502040204020203" pitchFamily="34" charset="0"/>
                <a:ea typeface="Economica"/>
                <a:cs typeface="Economica"/>
                <a:sym typeface="Economica"/>
              </a:rPr>
              <a:t>.</a:t>
            </a:r>
          </a:p>
        </p:txBody>
      </p:sp>
      <p:pic>
        <p:nvPicPr>
          <p:cNvPr id="12291" name="Google Shape;84;p16" descr="Google Shape;84;p16">
            <a:extLst>
              <a:ext uri="{FF2B5EF4-FFF2-40B4-BE49-F238E27FC236}">
                <a16:creationId xmlns:a16="http://schemas.microsoft.com/office/drawing/2014/main" id="{EBB6F6AB-67FA-4043-BF63-82DB7CFA12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00050"/>
            <a:ext cx="5927725" cy="43434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4" name="Google Shape;71;p14">
            <a:extLst>
              <a:ext uri="{FF2B5EF4-FFF2-40B4-BE49-F238E27FC236}">
                <a16:creationId xmlns:a16="http://schemas.microsoft.com/office/drawing/2014/main" id="{8F01028C-2BC9-43BC-ABF3-9D026D264D3E}"/>
              </a:ext>
            </a:extLst>
          </p:cNvPr>
          <p:cNvSpPr txBox="1"/>
          <p:nvPr/>
        </p:nvSpPr>
        <p:spPr>
          <a:xfrm>
            <a:off x="5927725" y="231221"/>
            <a:ext cx="2938499" cy="1530350"/>
          </a:xfrm>
          <a:prstGeom prst="rect">
            <a:avLst/>
          </a:prstGeom>
          <a:ln w="12700">
            <a:miter lim="400000"/>
          </a:ln>
        </p:spPr>
        <p:txBody>
          <a:bodyPr lIns="91424" tIns="91424" rIns="91424" bIns="91424" anchor="ctr">
            <a:normAutofit fontScale="92500" lnSpcReduction="20000"/>
          </a:bodyPr>
          <a:lstStyle>
            <a:lvl1pPr defTabSz="850391">
              <a:defRPr sz="4464">
                <a:solidFill>
                  <a:srgbClr val="CCA677"/>
                </a:solidFill>
                <a:latin typeface="Economica"/>
                <a:ea typeface="Economica"/>
                <a:cs typeface="Economica"/>
                <a:sym typeface="Economica"/>
              </a:defRPr>
            </a:lvl1pPr>
          </a:lstStyle>
          <a:p>
            <a:pPr algn="ctr" eaLnBrk="1" fontAlgn="auto">
              <a:spcBef>
                <a:spcPts val="0"/>
              </a:spcBef>
              <a:spcAft>
                <a:spcPts val="0"/>
              </a:spcAft>
              <a:defRPr/>
            </a:pPr>
            <a:r>
              <a:rPr lang="en-US" sz="3600" b="1" kern="0" dirty="0"/>
              <a:t>First Printed European Map </a:t>
            </a:r>
          </a:p>
        </p:txBody>
      </p:sp>
      <p:cxnSp>
        <p:nvCxnSpPr>
          <p:cNvPr id="6" name="Straight Connector 5">
            <a:extLst>
              <a:ext uri="{FF2B5EF4-FFF2-40B4-BE49-F238E27FC236}">
                <a16:creationId xmlns:a16="http://schemas.microsoft.com/office/drawing/2014/main" id="{989BC501-515B-4BFA-B1FC-EFE1A033BF85}"/>
              </a:ext>
            </a:extLst>
          </p:cNvPr>
          <p:cNvCxnSpPr>
            <a:cxnSpLocks/>
          </p:cNvCxnSpPr>
          <p:nvPr/>
        </p:nvCxnSpPr>
        <p:spPr>
          <a:xfrm>
            <a:off x="6168683" y="1665800"/>
            <a:ext cx="2567354"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26EBAF-63B1-4FC7-8ED9-D5882DDA9AF0}"/>
              </a:ext>
            </a:extLst>
          </p:cNvPr>
          <p:cNvSpPr/>
          <p:nvPr/>
        </p:nvSpPr>
        <p:spPr>
          <a:xfrm>
            <a:off x="-1" y="1"/>
            <a:ext cx="4043116" cy="5143499"/>
          </a:xfrm>
          <a:prstGeom prst="rect">
            <a:avLst/>
          </a:prstGeom>
          <a:solidFill>
            <a:srgbClr val="CCA677"/>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142" name="Google Shape;89;p17">
            <a:extLst>
              <a:ext uri="{FF2B5EF4-FFF2-40B4-BE49-F238E27FC236}">
                <a16:creationId xmlns:a16="http://schemas.microsoft.com/office/drawing/2014/main" id="{F192E318-7377-41E7-A120-133889ACF4FE}"/>
              </a:ext>
            </a:extLst>
          </p:cNvPr>
          <p:cNvSpPr txBox="1">
            <a:spLocks noGrp="1"/>
          </p:cNvSpPr>
          <p:nvPr>
            <p:ph type="title"/>
          </p:nvPr>
        </p:nvSpPr>
        <p:spPr>
          <a:xfrm>
            <a:off x="3432517" y="478631"/>
            <a:ext cx="5829398" cy="831850"/>
          </a:xfrm>
        </p:spPr>
        <p:txBody>
          <a:bodyPr>
            <a:normAutofit/>
          </a:bodyPr>
          <a:lstStyle>
            <a:lvl1pPr defTabSz="896111">
              <a:defRPr sz="4214">
                <a:solidFill>
                  <a:srgbClr val="CCA677"/>
                </a:solidFill>
              </a:defRPr>
            </a:lvl1pPr>
          </a:lstStyle>
          <a:p>
            <a:pPr algn="ctr" eaLnBrk="1" fontAlgn="auto" hangingPunct="1">
              <a:spcBef>
                <a:spcPts val="0"/>
              </a:spcBef>
              <a:spcAft>
                <a:spcPts val="0"/>
              </a:spcAft>
              <a:defRPr/>
            </a:pPr>
            <a:r>
              <a:rPr sz="4000" b="1" dirty="0"/>
              <a:t>Ancient Bengal</a:t>
            </a:r>
          </a:p>
        </p:txBody>
      </p:sp>
      <p:sp>
        <p:nvSpPr>
          <p:cNvPr id="143" name="Google Shape;90;p17">
            <a:extLst>
              <a:ext uri="{FF2B5EF4-FFF2-40B4-BE49-F238E27FC236}">
                <a16:creationId xmlns:a16="http://schemas.microsoft.com/office/drawing/2014/main" id="{B94608B5-F3E6-4064-B419-CED45478F1CD}"/>
              </a:ext>
            </a:extLst>
          </p:cNvPr>
          <p:cNvSpPr txBox="1">
            <a:spLocks noGrp="1"/>
          </p:cNvSpPr>
          <p:nvPr>
            <p:ph type="body" sz="half" idx="4294967295"/>
          </p:nvPr>
        </p:nvSpPr>
        <p:spPr>
          <a:xfrm>
            <a:off x="4394493" y="1147763"/>
            <a:ext cx="4438357" cy="3432175"/>
          </a:xfrm>
        </p:spPr>
        <p:txBody>
          <a:bodyPr anchor="ctr">
            <a:normAutofit/>
          </a:bodyPr>
          <a:lstStyle/>
          <a:p>
            <a:pPr marL="0" indent="0" defTabSz="768095" eaLnBrk="1" fontAlgn="auto" hangingPunct="1">
              <a:spcBef>
                <a:spcPts val="0"/>
              </a:spcBef>
              <a:spcAft>
                <a:spcPts val="0"/>
              </a:spcAft>
              <a:buSzTx/>
              <a:buFont typeface="Helvetica"/>
              <a:buNone/>
              <a:defRPr sz="1595">
                <a:latin typeface="Economica"/>
                <a:ea typeface="Economica"/>
                <a:cs typeface="Economica"/>
                <a:sym typeface="Economica"/>
              </a:defRPr>
            </a:pPr>
            <a:r>
              <a:rPr dirty="0">
                <a:latin typeface="Bahnschrift Condensed" panose="020B0502040204020203" pitchFamily="34" charset="0"/>
                <a:ea typeface="Economica"/>
                <a:cs typeface="Economica"/>
                <a:sym typeface="Economica"/>
              </a:rPr>
              <a:t>Bengal has been a place for continuous human settlement because of its geography and climate. The rivers are the backbone of Bengal Delta that help to yield high crop productivity and promoted human settlement. </a:t>
            </a:r>
          </a:p>
          <a:p>
            <a:pPr marL="0" indent="0" defTabSz="768095" eaLnBrk="1" fontAlgn="auto" hangingPunct="1">
              <a:spcBef>
                <a:spcPts val="1000"/>
              </a:spcBef>
              <a:spcAft>
                <a:spcPts val="0"/>
              </a:spcAft>
              <a:buSzTx/>
              <a:buFont typeface="Helvetica"/>
              <a:buNone/>
              <a:defRPr sz="1595">
                <a:latin typeface="Economica"/>
                <a:ea typeface="Economica"/>
                <a:cs typeface="Economica"/>
                <a:sym typeface="Economica"/>
              </a:defRPr>
            </a:pPr>
            <a:r>
              <a:rPr dirty="0">
                <a:latin typeface="Bahnschrift Condensed" panose="020B0502040204020203" pitchFamily="34" charset="0"/>
                <a:ea typeface="Economica"/>
                <a:cs typeface="Economica"/>
                <a:sym typeface="Economica"/>
              </a:rPr>
              <a:t>A place which ensures food-security always attracts people. By 2000 BCE, people started to settle around rivers and canals of this delta and practiced agriculture. It was around 1000 BCE, the growth of urban settlements i.e. the </a:t>
            </a:r>
            <a:r>
              <a:rPr i="1" dirty="0" err="1">
                <a:latin typeface="Bahnschrift Condensed" panose="020B0502040204020203" pitchFamily="34" charset="0"/>
                <a:ea typeface="Economica"/>
                <a:cs typeface="Economica"/>
                <a:sym typeface="Economica"/>
              </a:rPr>
              <a:t>Mahajanapadas</a:t>
            </a:r>
            <a:r>
              <a:rPr dirty="0">
                <a:latin typeface="Bahnschrift Condensed" panose="020B0502040204020203" pitchFamily="34" charset="0"/>
                <a:ea typeface="Economica"/>
                <a:cs typeface="Economica"/>
                <a:sym typeface="Economica"/>
              </a:rPr>
              <a:t> are found. </a:t>
            </a:r>
          </a:p>
        </p:txBody>
      </p:sp>
      <p:pic>
        <p:nvPicPr>
          <p:cNvPr id="13316" name="Google Shape;91;p17" descr="Google Shape;91;p17">
            <a:extLst>
              <a:ext uri="{FF2B5EF4-FFF2-40B4-BE49-F238E27FC236}">
                <a16:creationId xmlns:a16="http://schemas.microsoft.com/office/drawing/2014/main" id="{5F8E4570-96B4-451B-A7D6-0D158DF7F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4789"/>
          <a:stretch>
            <a:fillRect/>
          </a:stretch>
        </p:blipFill>
        <p:spPr bwMode="auto">
          <a:xfrm>
            <a:off x="-1" y="689317"/>
            <a:ext cx="4043116" cy="355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6" name="Straight Connector 5">
            <a:extLst>
              <a:ext uri="{FF2B5EF4-FFF2-40B4-BE49-F238E27FC236}">
                <a16:creationId xmlns:a16="http://schemas.microsoft.com/office/drawing/2014/main" id="{915565BD-B328-416F-BFA2-CBB43D36BF67}"/>
              </a:ext>
            </a:extLst>
          </p:cNvPr>
          <p:cNvCxnSpPr>
            <a:cxnSpLocks/>
          </p:cNvCxnSpPr>
          <p:nvPr/>
        </p:nvCxnSpPr>
        <p:spPr>
          <a:xfrm>
            <a:off x="4705642" y="1265930"/>
            <a:ext cx="3288837"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3266" y="157662"/>
            <a:ext cx="3090041" cy="227023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4" name="Rectangle 3"/>
          <p:cNvSpPr/>
          <p:nvPr/>
        </p:nvSpPr>
        <p:spPr>
          <a:xfrm>
            <a:off x="3594537" y="157657"/>
            <a:ext cx="3090041" cy="227023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5" name="Rectangle 4"/>
          <p:cNvSpPr/>
          <p:nvPr/>
        </p:nvSpPr>
        <p:spPr>
          <a:xfrm>
            <a:off x="304801" y="2659119"/>
            <a:ext cx="3090041" cy="227023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j-lt"/>
              <a:ea typeface="+mj-ea"/>
              <a:cs typeface="+mj-cs"/>
              <a:sym typeface="Arial"/>
            </a:endParaRPr>
          </a:p>
        </p:txBody>
      </p:sp>
      <p:sp>
        <p:nvSpPr>
          <p:cNvPr id="6" name="Google Shape;83;p16">
            <a:extLst>
              <a:ext uri="{FF2B5EF4-FFF2-40B4-BE49-F238E27FC236}">
                <a16:creationId xmlns:a16="http://schemas.microsoft.com/office/drawing/2014/main" id="{A40B2D83-9313-44AC-9CAC-5DDB85D94798}"/>
              </a:ext>
            </a:extLst>
          </p:cNvPr>
          <p:cNvSpPr txBox="1">
            <a:spLocks/>
          </p:cNvSpPr>
          <p:nvPr/>
        </p:nvSpPr>
        <p:spPr bwMode="auto">
          <a:xfrm>
            <a:off x="3710152" y="2761604"/>
            <a:ext cx="2193954" cy="186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91424" tIns="91424" rIns="91424" bIns="91424" numCol="1" anchor="t" anchorCtr="0" compatLnSpc="1">
            <a:prstTxWarp prst="textNoShape">
              <a:avLst/>
            </a:prstTxWarp>
            <a:normAutofit/>
          </a:bodyPr>
          <a:lstStyle>
            <a:lvl1pPr marL="457200" indent="-342900"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1pPr>
            <a:lvl2pPr marL="10048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2pPr>
            <a:lvl3pPr marL="14620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3pPr>
            <a:lvl4pPr marL="19192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4pPr>
            <a:lvl5pPr marL="2376488" indent="-407988" algn="l" rtl="0" eaLnBrk="0" fontAlgn="base" hangingPunct="0">
              <a:lnSpc>
                <a:spcPct val="115000"/>
              </a:lnSpc>
              <a:spcBef>
                <a:spcPct val="0"/>
              </a:spcBef>
              <a:spcAft>
                <a:spcPct val="0"/>
              </a:spcAft>
              <a:buClr>
                <a:srgbClr val="000000"/>
              </a:buClr>
              <a:buSzPts val="1800"/>
              <a:buFont typeface="Helvetica" panose="020B0604020202020204" pitchFamily="34" charset="0"/>
              <a:buChar char="○"/>
              <a:defRPr>
                <a:solidFill>
                  <a:srgbClr val="000000"/>
                </a:solidFill>
                <a:latin typeface="Open Sans"/>
                <a:ea typeface="Open Sans"/>
                <a:cs typeface="Open Sans"/>
                <a:sym typeface="Open Sans" panose="020B0606030504020204" pitchFamily="34" charset="0"/>
              </a:defRPr>
            </a:lvl5pPr>
            <a:lvl6pPr marL="28339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6pPr>
            <a:lvl7pPr marL="32911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7pPr>
            <a:lvl8pPr marL="37483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8pPr>
            <a:lvl9pPr marL="4205514" marR="0" indent="-408214" algn="l" defTabSz="914400" rtl="0" latinLnBrk="0">
              <a:lnSpc>
                <a:spcPct val="115000"/>
              </a:lnSpc>
              <a:spcBef>
                <a:spcPts val="0"/>
              </a:spcBef>
              <a:spcAft>
                <a:spcPts val="0"/>
              </a:spcAft>
              <a:buClr>
                <a:srgbClr val="000000"/>
              </a:buClr>
              <a:buSzPts val="1800"/>
              <a:buFont typeface="Helvetica"/>
              <a:buChar char="■"/>
              <a:tabLst/>
              <a:defRPr sz="1800" b="0" i="0" u="none" strike="noStrike" cap="none" spc="0" baseline="0">
                <a:solidFill>
                  <a:srgbClr val="000000"/>
                </a:solidFill>
                <a:uFillTx/>
                <a:latin typeface="Open Sans"/>
                <a:ea typeface="Open Sans"/>
                <a:cs typeface="Open Sans"/>
                <a:sym typeface="Open Sans"/>
              </a:defRPr>
            </a:lvl9pPr>
          </a:lstStyle>
          <a:p>
            <a:pPr marL="0" indent="0" defTabSz="822959" eaLnBrk="1" fontAlgn="auto" hangingPunct="1">
              <a:lnSpc>
                <a:spcPct val="95000"/>
              </a:lnSpc>
              <a:spcBef>
                <a:spcPts val="0"/>
              </a:spcBef>
              <a:spcAft>
                <a:spcPts val="0"/>
              </a:spcAft>
              <a:buSzTx/>
              <a:buFont typeface="Helvetica"/>
              <a:buNone/>
              <a:defRPr sz="1619">
                <a:latin typeface="Economica"/>
                <a:ea typeface="Economica"/>
                <a:cs typeface="Economica"/>
                <a:sym typeface="Economica"/>
              </a:defRPr>
            </a:pPr>
            <a:r>
              <a:rPr lang="en-US" sz="1619" kern="0" dirty="0" smtClean="0">
                <a:latin typeface="Bahnschrift Condensed" panose="020B0502040204020203" pitchFamily="34" charset="0"/>
                <a:ea typeface="Economica"/>
                <a:cs typeface="Economica"/>
                <a:sym typeface="Economica"/>
              </a:rPr>
              <a:t>Indus </a:t>
            </a:r>
            <a:r>
              <a:rPr lang="en-US" sz="1619" kern="0" dirty="0">
                <a:latin typeface="Bahnschrift Condensed" panose="020B0502040204020203" pitchFamily="34" charset="0"/>
                <a:ea typeface="Economica"/>
                <a:cs typeface="Economica"/>
                <a:sym typeface="Economica"/>
              </a:rPr>
              <a:t>Valley </a:t>
            </a:r>
            <a:r>
              <a:rPr lang="en-US" sz="1619" kern="0" dirty="0" smtClean="0">
                <a:latin typeface="Bahnschrift Condensed" panose="020B0502040204020203" pitchFamily="34" charset="0"/>
                <a:ea typeface="Economica"/>
                <a:cs typeface="Economica"/>
                <a:sym typeface="Economica"/>
              </a:rPr>
              <a:t>(2500–1700 BCE)</a:t>
            </a:r>
          </a:p>
          <a:p>
            <a:pPr marL="342900" defTabSz="822959" eaLnBrk="1" fontAlgn="auto" hangingPunct="1">
              <a:lnSpc>
                <a:spcPct val="95000"/>
              </a:lnSpc>
              <a:spcBef>
                <a:spcPts val="0"/>
              </a:spcBef>
              <a:spcAft>
                <a:spcPts val="0"/>
              </a:spcAft>
              <a:buSzTx/>
              <a:buFont typeface="Helvetica"/>
              <a:buAutoNum type="arabicPeriod"/>
              <a:defRPr sz="1619">
                <a:latin typeface="Economica"/>
                <a:ea typeface="Economica"/>
                <a:cs typeface="Economica"/>
                <a:sym typeface="Economica"/>
              </a:defRPr>
            </a:pPr>
            <a:r>
              <a:rPr lang="en-US" sz="1619" kern="0" dirty="0" smtClean="0">
                <a:latin typeface="Bahnschrift Condensed" panose="020B0502040204020203" pitchFamily="34" charset="0"/>
                <a:ea typeface="Economica"/>
                <a:cs typeface="Economica"/>
                <a:sym typeface="Economica"/>
              </a:rPr>
              <a:t>Bath house </a:t>
            </a:r>
          </a:p>
          <a:p>
            <a:pPr marL="342900" defTabSz="822959" eaLnBrk="1" fontAlgn="auto" hangingPunct="1">
              <a:lnSpc>
                <a:spcPct val="95000"/>
              </a:lnSpc>
              <a:spcBef>
                <a:spcPts val="0"/>
              </a:spcBef>
              <a:spcAft>
                <a:spcPts val="0"/>
              </a:spcAft>
              <a:buSzTx/>
              <a:buFont typeface="Helvetica"/>
              <a:buAutoNum type="arabicPeriod"/>
              <a:defRPr sz="1619">
                <a:latin typeface="Economica"/>
                <a:ea typeface="Economica"/>
                <a:cs typeface="Economica"/>
                <a:sym typeface="Economica"/>
              </a:defRPr>
            </a:pPr>
            <a:r>
              <a:rPr lang="en-US" sz="1619" kern="0" dirty="0" smtClean="0">
                <a:latin typeface="Bahnschrift Condensed" panose="020B0502040204020203" pitchFamily="34" charset="0"/>
                <a:ea typeface="Economica"/>
                <a:cs typeface="Economica"/>
                <a:sym typeface="Economica"/>
              </a:rPr>
              <a:t>Tower</a:t>
            </a:r>
          </a:p>
          <a:p>
            <a:pPr marL="342900" defTabSz="822959" eaLnBrk="1" fontAlgn="auto" hangingPunct="1">
              <a:lnSpc>
                <a:spcPct val="95000"/>
              </a:lnSpc>
              <a:spcBef>
                <a:spcPts val="0"/>
              </a:spcBef>
              <a:spcAft>
                <a:spcPts val="0"/>
              </a:spcAft>
              <a:buSzTx/>
              <a:buFont typeface="Helvetica"/>
              <a:buAutoNum type="arabicPeriod"/>
              <a:defRPr sz="1619">
                <a:latin typeface="Economica"/>
                <a:ea typeface="Economica"/>
                <a:cs typeface="Economica"/>
                <a:sym typeface="Economica"/>
              </a:defRPr>
            </a:pPr>
            <a:r>
              <a:rPr lang="en-US" sz="1619" kern="0" dirty="0" smtClean="0">
                <a:latin typeface="Bahnschrift Condensed" panose="020B0502040204020203" pitchFamily="34" charset="0"/>
                <a:ea typeface="Economica"/>
                <a:cs typeface="Economica"/>
                <a:sym typeface="Economica"/>
              </a:rPr>
              <a:t>Sigil of </a:t>
            </a:r>
            <a:r>
              <a:rPr lang="en-US" sz="1619" kern="0" dirty="0" err="1" smtClean="0">
                <a:latin typeface="Bahnschrift Condensed" panose="020B0502040204020203" pitchFamily="34" charset="0"/>
                <a:ea typeface="Economica"/>
                <a:cs typeface="Economica"/>
                <a:sym typeface="Economica"/>
              </a:rPr>
              <a:t>Pashupati</a:t>
            </a:r>
            <a:r>
              <a:rPr lang="en-US" sz="1619" kern="0" dirty="0" smtClean="0">
                <a:latin typeface="Bahnschrift Condensed" panose="020B0502040204020203" pitchFamily="34" charset="0"/>
                <a:ea typeface="Economica"/>
                <a:cs typeface="Economica"/>
                <a:sym typeface="Economica"/>
              </a:rPr>
              <a:t>/Tribe/Deity </a:t>
            </a:r>
            <a:endParaRPr lang="en-US" sz="1619" kern="0" dirty="0">
              <a:latin typeface="Bahnschrift Condensed" panose="020B0502040204020203" pitchFamily="34" charset="0"/>
              <a:ea typeface="Economica"/>
              <a:cs typeface="Economica"/>
              <a:sym typeface="Economica"/>
            </a:endParaRPr>
          </a:p>
        </p:txBody>
      </p:sp>
      <p:sp>
        <p:nvSpPr>
          <p:cNvPr id="7" name="Rectangle 6"/>
          <p:cNvSpPr/>
          <p:nvPr/>
        </p:nvSpPr>
        <p:spPr>
          <a:xfrm>
            <a:off x="73570" y="144528"/>
            <a:ext cx="189185" cy="215442"/>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smtClean="0">
                <a:ln>
                  <a:noFill/>
                </a:ln>
                <a:solidFill>
                  <a:srgbClr val="000000"/>
                </a:solidFill>
                <a:effectLst/>
                <a:uFillTx/>
                <a:latin typeface="+mj-lt"/>
                <a:ea typeface="+mj-ea"/>
                <a:cs typeface="+mj-cs"/>
                <a:sym typeface="Arial"/>
              </a:rPr>
              <a:t>1</a:t>
            </a:r>
            <a:endParaRPr kumimoji="0" lang="en-US" sz="800" b="0" i="0" u="none" strike="noStrike" cap="none" spc="0" normalizeH="0" baseline="0" dirty="0">
              <a:ln>
                <a:noFill/>
              </a:ln>
              <a:solidFill>
                <a:srgbClr val="000000"/>
              </a:solidFill>
              <a:effectLst/>
              <a:uFillTx/>
              <a:latin typeface="+mj-lt"/>
              <a:ea typeface="+mj-ea"/>
              <a:cs typeface="+mj-cs"/>
              <a:sym typeface="Arial"/>
            </a:endParaRPr>
          </a:p>
        </p:txBody>
      </p:sp>
      <p:sp>
        <p:nvSpPr>
          <p:cNvPr id="8" name="Rectangle 7"/>
          <p:cNvSpPr/>
          <p:nvPr/>
        </p:nvSpPr>
        <p:spPr>
          <a:xfrm>
            <a:off x="94589" y="2653883"/>
            <a:ext cx="189185" cy="215442"/>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smtClean="0">
                <a:ln>
                  <a:noFill/>
                </a:ln>
                <a:solidFill>
                  <a:srgbClr val="000000"/>
                </a:solidFill>
                <a:effectLst/>
                <a:uFillTx/>
                <a:latin typeface="+mj-lt"/>
                <a:ea typeface="+mj-ea"/>
                <a:cs typeface="+mj-cs"/>
                <a:sym typeface="Arial"/>
              </a:rPr>
              <a:t>3</a:t>
            </a:r>
            <a:endParaRPr kumimoji="0" lang="en-US" sz="800" b="0" i="0" u="none" strike="noStrike" cap="none" spc="0" normalizeH="0" baseline="0" dirty="0">
              <a:ln>
                <a:noFill/>
              </a:ln>
              <a:solidFill>
                <a:srgbClr val="000000"/>
              </a:solidFill>
              <a:effectLst/>
              <a:uFillTx/>
              <a:latin typeface="+mj-lt"/>
              <a:ea typeface="+mj-ea"/>
              <a:cs typeface="+mj-cs"/>
              <a:sym typeface="Arial"/>
            </a:endParaRPr>
          </a:p>
        </p:txBody>
      </p:sp>
      <p:sp>
        <p:nvSpPr>
          <p:cNvPr id="9" name="Rectangle 8"/>
          <p:cNvSpPr/>
          <p:nvPr/>
        </p:nvSpPr>
        <p:spPr>
          <a:xfrm>
            <a:off x="3410603" y="157657"/>
            <a:ext cx="189185" cy="215442"/>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800" dirty="0">
                <a:latin typeface="+mj-lt"/>
                <a:ea typeface="+mj-ea"/>
                <a:cs typeface="+mj-cs"/>
                <a:sym typeface="Arial"/>
              </a:rPr>
              <a:t>2</a:t>
            </a:r>
            <a:endParaRPr kumimoji="0" lang="en-US" sz="8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99022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Google Shape;96;p18">
            <a:extLst>
              <a:ext uri="{FF2B5EF4-FFF2-40B4-BE49-F238E27FC236}">
                <a16:creationId xmlns:a16="http://schemas.microsoft.com/office/drawing/2014/main" id="{9E4BC41C-F9D5-46B7-92D4-BDA599F5CE6A}"/>
              </a:ext>
            </a:extLst>
          </p:cNvPr>
          <p:cNvSpPr txBox="1">
            <a:spLocks noGrp="1" noChangeArrowheads="1"/>
          </p:cNvSpPr>
          <p:nvPr>
            <p:ph type="title"/>
          </p:nvPr>
        </p:nvSpPr>
        <p:spPr>
          <a:xfrm>
            <a:off x="265113" y="443853"/>
            <a:ext cx="4044950" cy="1210969"/>
          </a:xfrm>
        </p:spPr>
        <p:txBody>
          <a:bodyPr/>
          <a:lstStyle/>
          <a:p>
            <a:pPr eaLnBrk="1" hangingPunct="1"/>
            <a:r>
              <a:rPr lang="en-US" altLang="en-US" sz="4000" b="1" dirty="0" smtClean="0"/>
              <a:t>Wari-</a:t>
            </a:r>
            <a:r>
              <a:rPr lang="en-US" altLang="en-US" sz="4000" b="1" dirty="0" err="1" smtClean="0"/>
              <a:t>Bateshwar</a:t>
            </a:r>
            <a:endParaRPr lang="en-US" altLang="en-US" sz="4000" b="1" dirty="0"/>
          </a:p>
        </p:txBody>
      </p:sp>
      <p:sp>
        <p:nvSpPr>
          <p:cNvPr id="147" name="Google Shape;97;p18">
            <a:extLst>
              <a:ext uri="{FF2B5EF4-FFF2-40B4-BE49-F238E27FC236}">
                <a16:creationId xmlns:a16="http://schemas.microsoft.com/office/drawing/2014/main" id="{EDFB44A9-C044-4DE7-968E-E9D0ADB740D3}"/>
              </a:ext>
            </a:extLst>
          </p:cNvPr>
          <p:cNvSpPr txBox="1">
            <a:spLocks noGrp="1"/>
          </p:cNvSpPr>
          <p:nvPr>
            <p:ph type="body" sz="half" idx="1"/>
          </p:nvPr>
        </p:nvSpPr>
        <p:spPr>
          <a:xfrm>
            <a:off x="265113" y="1865117"/>
            <a:ext cx="4044950" cy="2414587"/>
          </a:xfrm>
        </p:spPr>
        <p:txBody>
          <a:bodyPr>
            <a:normAutofit/>
          </a:bodyPr>
          <a:lstStyle>
            <a:lvl1pPr marL="0" indent="0" defTabSz="868680">
              <a:defRPr sz="2280"/>
            </a:lvl1pPr>
          </a:lstStyle>
          <a:p>
            <a:pPr eaLnBrk="1" fontAlgn="auto" hangingPunct="1">
              <a:spcBef>
                <a:spcPts val="0"/>
              </a:spcBef>
              <a:spcAft>
                <a:spcPts val="0"/>
              </a:spcAft>
              <a:defRPr/>
            </a:pPr>
            <a:r>
              <a:rPr dirty="0">
                <a:latin typeface="Bahnschrift Condensed" panose="020B0502040204020203" pitchFamily="34" charset="0"/>
              </a:rPr>
              <a:t>Situated in </a:t>
            </a:r>
            <a:r>
              <a:rPr dirty="0" err="1">
                <a:latin typeface="Bahnschrift Condensed" panose="020B0502040204020203" pitchFamily="34" charset="0"/>
              </a:rPr>
              <a:t>Narsingdi</a:t>
            </a:r>
            <a:r>
              <a:rPr dirty="0">
                <a:latin typeface="Bahnschrift Condensed" panose="020B0502040204020203" pitchFamily="34" charset="0"/>
              </a:rPr>
              <a:t>, dating back to approximately 2450 years, this was the settlement of one of the ancient </a:t>
            </a:r>
            <a:r>
              <a:rPr dirty="0" err="1">
                <a:latin typeface="Bahnschrift Condensed" panose="020B0502040204020203" pitchFamily="34" charset="0"/>
              </a:rPr>
              <a:t>Mahajanapadas</a:t>
            </a:r>
            <a:r>
              <a:rPr dirty="0">
                <a:latin typeface="Bahnschrift Condensed" panose="020B0502040204020203" pitchFamily="34" charset="0"/>
              </a:rPr>
              <a:t>, an important trading </a:t>
            </a:r>
            <a:r>
              <a:rPr dirty="0" err="1">
                <a:latin typeface="Bahnschrift Condensed" panose="020B0502040204020203" pitchFamily="34" charset="0"/>
              </a:rPr>
              <a:t>centre</a:t>
            </a:r>
            <a:r>
              <a:rPr dirty="0">
                <a:latin typeface="Bahnschrift Condensed" panose="020B0502040204020203" pitchFamily="34" charset="0"/>
              </a:rPr>
              <a:t> and a river port</a:t>
            </a:r>
          </a:p>
        </p:txBody>
      </p:sp>
      <p:pic>
        <p:nvPicPr>
          <p:cNvPr id="14340" name="Google Shape;98;p18" descr="Google Shape;98;p18">
            <a:extLst>
              <a:ext uri="{FF2B5EF4-FFF2-40B4-BE49-F238E27FC236}">
                <a16:creationId xmlns:a16="http://schemas.microsoft.com/office/drawing/2014/main" id="{C9A0FA0F-6039-481F-A6B3-5B42D06F5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49338"/>
            <a:ext cx="4572000"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cxnSp>
        <p:nvCxnSpPr>
          <p:cNvPr id="5" name="Straight Connector 4">
            <a:extLst>
              <a:ext uri="{FF2B5EF4-FFF2-40B4-BE49-F238E27FC236}">
                <a16:creationId xmlns:a16="http://schemas.microsoft.com/office/drawing/2014/main" id="{B39E2245-942D-4DF0-BD16-5AD7EA48292F}"/>
              </a:ext>
            </a:extLst>
          </p:cNvPr>
          <p:cNvCxnSpPr>
            <a:cxnSpLocks/>
          </p:cNvCxnSpPr>
          <p:nvPr/>
        </p:nvCxnSpPr>
        <p:spPr>
          <a:xfrm>
            <a:off x="668214" y="1547447"/>
            <a:ext cx="3288837" cy="0"/>
          </a:xfrm>
          <a:prstGeom prst="line">
            <a:avLst/>
          </a:prstGeom>
          <a:noFill/>
          <a:ln w="25400" cap="flat">
            <a:solidFill>
              <a:srgbClr val="916837"/>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theme/theme1.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57BB8A"/>
      </a:accent3>
      <a:accent4>
        <a:srgbClr val="78909C"/>
      </a:accent4>
      <a:accent5>
        <a:srgbClr val="607D8B"/>
      </a:accent5>
      <a:accent6>
        <a:srgbClr val="DCE755"/>
      </a:accent6>
      <a:hlink>
        <a:srgbClr val="0000FF"/>
      </a:hlink>
      <a:folHlink>
        <a:srgbClr val="FF00FF"/>
      </a:folHlink>
    </a:clrScheme>
    <a:fontScheme name="Luxe">
      <a:majorFont>
        <a:latin typeface="Arial"/>
        <a:ea typeface="Arial"/>
        <a:cs typeface="Arial"/>
      </a:majorFont>
      <a:minorFont>
        <a:latin typeface="Helvetica"/>
        <a:ea typeface="Helvetica"/>
        <a:cs typeface="Helvetica"/>
      </a:minorFont>
    </a:fontScheme>
    <a:fmtScheme name="Lux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57BB8A"/>
      </a:accent3>
      <a:accent4>
        <a:srgbClr val="78909C"/>
      </a:accent4>
      <a:accent5>
        <a:srgbClr val="607D8B"/>
      </a:accent5>
      <a:accent6>
        <a:srgbClr val="DCE755"/>
      </a:accent6>
      <a:hlink>
        <a:srgbClr val="0000FF"/>
      </a:hlink>
      <a:folHlink>
        <a:srgbClr val="FF00FF"/>
      </a:folHlink>
    </a:clrScheme>
    <a:fontScheme name="Luxe">
      <a:majorFont>
        <a:latin typeface="Arial"/>
        <a:ea typeface="Arial"/>
        <a:cs typeface="Arial"/>
      </a:majorFont>
      <a:minorFont>
        <a:latin typeface="Helvetica"/>
        <a:ea typeface="Helvetica"/>
        <a:cs typeface="Helvetica"/>
      </a:minorFont>
    </a:fontScheme>
    <a:fmtScheme name="Lux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259</TotalTime>
  <Words>918</Words>
  <Application>Microsoft Office PowerPoint</Application>
  <PresentationFormat>On-screen Show (16:9)</PresentationFormat>
  <Paragraphs>98</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Bahnschrift Condensed</vt:lpstr>
      <vt:lpstr>Calibri</vt:lpstr>
      <vt:lpstr>Economica</vt:lpstr>
      <vt:lpstr>Helvetica</vt:lpstr>
      <vt:lpstr>Open Sans</vt:lpstr>
      <vt:lpstr>Roboto</vt:lpstr>
      <vt:lpstr>Luxe</vt:lpstr>
      <vt:lpstr>Emergence of Bangladesh</vt:lpstr>
      <vt:lpstr>Rather than being a geographically defined region, Bengal represented a conceptual space oriented towards the lands surrounding the rivers, particularly the Ganges, that flowed towards the Bay of Bengal.</vt:lpstr>
      <vt:lpstr>Waterways map of the Ganges</vt:lpstr>
      <vt:lpstr>Ganges flowing through Himalayan Ridge </vt:lpstr>
      <vt:lpstr>PowerPoint Presentation</vt:lpstr>
      <vt:lpstr>PowerPoint Presentation</vt:lpstr>
      <vt:lpstr>Ancient Bengal</vt:lpstr>
      <vt:lpstr>PowerPoint Presentation</vt:lpstr>
      <vt:lpstr>Wari-Bateshwar</vt:lpstr>
      <vt:lpstr>Bengal under the Mauryans</vt:lpstr>
      <vt:lpstr>Bengal under the Guptas</vt:lpstr>
      <vt:lpstr>PowerPoint Presentation</vt:lpstr>
      <vt:lpstr>PowerPoint Presentation</vt:lpstr>
      <vt:lpstr>Local rulers from Bengal- the Pala, Sena, Deva, Chandra, Verman-  </vt:lpstr>
      <vt:lpstr>Contributions of the Rulers from Bengal</vt:lpstr>
      <vt:lpstr>PowerPoint Presentation</vt:lpstr>
      <vt:lpstr>PowerPoint Presentation</vt:lpstr>
      <vt:lpstr>Ancient Seat of Learning</vt:lpstr>
      <vt:lpstr>“… in this complex world of multiple and transforming religious identities a new creed, Islam, entered in two separate waves. In first, reached coastal Bangladesh as a by-product of seaborne trade between the eighth and twelfth centuries”. Secondly, “in the early thirteenth century Islam also reached Bangladesh by land route, this time as the religion of powerful invaders.”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Emergence of Bangladesh</dc:title>
  <dc:creator>Mortuja Mahamud Tohan</dc:creator>
  <cp:lastModifiedBy>faculty</cp:lastModifiedBy>
  <cp:revision>25</cp:revision>
  <dcterms:modified xsi:type="dcterms:W3CDTF">2024-10-22T08:07:18Z</dcterms:modified>
</cp:coreProperties>
</file>